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3"/>
  </p:notesMasterIdLst>
  <p:handoutMasterIdLst>
    <p:handoutMasterId r:id="rId54"/>
  </p:handoutMasterIdLst>
  <p:sldIdLst>
    <p:sldId id="256" r:id="rId2"/>
    <p:sldId id="257" r:id="rId3"/>
    <p:sldId id="348" r:id="rId4"/>
    <p:sldId id="306" r:id="rId5"/>
    <p:sldId id="307" r:id="rId6"/>
    <p:sldId id="349" r:id="rId7"/>
    <p:sldId id="308" r:id="rId8"/>
    <p:sldId id="309" r:id="rId9"/>
    <p:sldId id="310" r:id="rId10"/>
    <p:sldId id="311" r:id="rId11"/>
    <p:sldId id="350" r:id="rId12"/>
    <p:sldId id="351" r:id="rId13"/>
    <p:sldId id="352" r:id="rId14"/>
    <p:sldId id="313" r:id="rId15"/>
    <p:sldId id="314" r:id="rId16"/>
    <p:sldId id="353" r:id="rId17"/>
    <p:sldId id="354" r:id="rId18"/>
    <p:sldId id="355"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7" r:id="rId41"/>
    <p:sldId id="338" r:id="rId42"/>
    <p:sldId id="339" r:id="rId43"/>
    <p:sldId id="340" r:id="rId44"/>
    <p:sldId id="341" r:id="rId45"/>
    <p:sldId id="342" r:id="rId46"/>
    <p:sldId id="343" r:id="rId47"/>
    <p:sldId id="344" r:id="rId48"/>
    <p:sldId id="345" r:id="rId49"/>
    <p:sldId id="346" r:id="rId50"/>
    <p:sldId id="305" r:id="rId51"/>
    <p:sldId id="347"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0603" autoAdjust="0"/>
  </p:normalViewPr>
  <p:slideViewPr>
    <p:cSldViewPr>
      <p:cViewPr>
        <p:scale>
          <a:sx n="73" d="100"/>
          <a:sy n="73" d="100"/>
        </p:scale>
        <p:origin x="-1100" y="-32"/>
      </p:cViewPr>
      <p:guideLst>
        <p:guide orient="horz" pos="1008"/>
        <p:guide pos="288"/>
        <p:guide pos="5424"/>
        <p:guide pos="3002"/>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F2AEA725-F494-4D26-BA46-E2C97009E21B}" type="datetimeFigureOut">
              <a:rPr lang="en-US"/>
              <a:pPr>
                <a:defRPr/>
              </a:pPr>
              <a:t>1/23/2012</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9A3C245-1F53-4F83-AFB4-0FC7D03D1DA3}" type="slidenum">
              <a:rPr lang="en-CA"/>
              <a:pPr>
                <a:defRPr/>
              </a:pPr>
              <a:t>‹#›</a:t>
            </a:fld>
            <a:endParaRPr lang="en-CA" dirty="0"/>
          </a:p>
        </p:txBody>
      </p:sp>
    </p:spTree>
    <p:extLst>
      <p:ext uri="{BB962C8B-B14F-4D97-AF65-F5344CB8AC3E}">
        <p14:creationId xmlns:p14="http://schemas.microsoft.com/office/powerpoint/2010/main" val="323145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F93609C2-2238-4449-AD28-FE54BFD2553D}" type="datetimeFigureOut">
              <a:rPr lang="en-US"/>
              <a:pPr>
                <a:defRPr/>
              </a:pPr>
              <a:t>1/23/2012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BDC5FDA-00C6-4D42-9715-B800F2E99C9E}" type="slidenum">
              <a:rPr lang="en-US"/>
              <a:pPr>
                <a:defRPr/>
              </a:pPr>
              <a:t>‹#›</a:t>
            </a:fld>
            <a:endParaRPr lang="en-US" dirty="0"/>
          </a:p>
        </p:txBody>
      </p:sp>
    </p:spTree>
    <p:extLst>
      <p:ext uri="{BB962C8B-B14F-4D97-AF65-F5344CB8AC3E}">
        <p14:creationId xmlns:p14="http://schemas.microsoft.com/office/powerpoint/2010/main" val="269245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US" baseline="0"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DAA5F-4B85-4411-B941-BBA66EE54D6E}"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smtClean="0"/>
              <a:t>Describe what happens when you Move or Copy a file to a folder on the same NTFS volume or to a different NTFS volume.</a:t>
            </a:r>
            <a:endParaRPr lang="en-CA"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AD1817-A404-403F-B2B4-571DFFA91A16}" type="slidenum">
              <a:rPr lang="en-US" smtClean="0">
                <a:cs typeface="Arial" charset="0"/>
              </a:rPr>
              <a:pPr/>
              <a:t>14</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smtClean="0"/>
              <a:t>Discuss Effective Permissions. It is helpful to go over several examples to show students how the permissions work.</a:t>
            </a:r>
            <a:endParaRPr lang="en-CA"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6A1B47-2FA0-4278-93C0-F7505A55CC2D}" type="slidenum">
              <a:rPr lang="en-US" smtClean="0">
                <a:cs typeface="Arial" charset="0"/>
              </a:rPr>
              <a:pPr/>
              <a:t>15</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smtClean="0"/>
              <a:t>Explain how to use this tab.</a:t>
            </a:r>
            <a:endParaRPr lang="en-CA"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31EA00-C6E6-4B37-90AE-78C919DEC76B}" type="slidenum">
              <a:rPr lang="en-US" smtClean="0">
                <a:cs typeface="Arial" charset="0"/>
              </a:rPr>
              <a:pPr/>
              <a:t>19</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smtClean="0"/>
              <a:t>Explain SIDs and Access Tokens and what happens when a user logs on and then accesses a secured resource.</a:t>
            </a:r>
            <a:endParaRPr lang="en-CA"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14919E-758C-4E41-88B4-9735C075CAC0}" type="slidenum">
              <a:rPr lang="en-US" smtClean="0">
                <a:cs typeface="Arial" charset="0"/>
              </a:rPr>
              <a:pPr/>
              <a:t>20</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smtClean="0"/>
              <a:t>Use the screens on the slide to explain how to assign NTFS permissions if you cannot demonstrate.</a:t>
            </a:r>
            <a:endParaRPr lang="en-CA"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3A3DE5-8266-4795-ADFF-CF7A54E1C051}" type="slidenum">
              <a:rPr lang="en-US" smtClean="0">
                <a:cs typeface="Arial" charset="0"/>
              </a:rPr>
              <a:pPr/>
              <a:t>21</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smtClean="0"/>
              <a:t>On the next several slides, explain what each Standard permission allows a Security Principal to do.</a:t>
            </a:r>
            <a:endParaRPr lang="en-CA"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8DF07A-D530-4B25-B1A6-955C22CF3D13}" type="slidenum">
              <a:rPr lang="en-US" smtClean="0">
                <a:cs typeface="Arial" charset="0"/>
              </a:rPr>
              <a:pPr/>
              <a:t>22</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a:lstStyle/>
          <a:p>
            <a:pPr eaLnBrk="1" hangingPunct="1"/>
            <a:r>
              <a:rPr lang="en-US" dirty="0" smtClean="0"/>
              <a:t>Outline the material you are going to cover in this lesson. Do not go into detail as each of these points will be expanded on in the lesson. You may also want to mention the Technology Skills that are being covered for the Certification exam also.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smtClean="0"/>
              <a:t>Use the screen shots on the slide to explain how to assign special NTFS permissions if you cannot demonstrate. Refer to the charts in the book for the exact meanings of the special permissions and explain that this task is less commonly done. Usually Standard permissions are used.</a:t>
            </a:r>
            <a:endParaRPr lang="en-CA"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5873B5-4882-447C-A041-F42DC78A8E55}" type="slidenum">
              <a:rPr lang="en-US" smtClean="0">
                <a:cs typeface="Arial" charset="0"/>
              </a:rPr>
              <a:pPr/>
              <a:t>28</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smtClean="0"/>
              <a:t>Explain how the owner of the file always has access to the file/folder’s permissions so there is no way for a file or folder to become completely inaccessible, even if someone sets the permissions so that no one can access it.</a:t>
            </a:r>
            <a:endParaRPr lang="en-CA"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EB36E5-BC74-4E19-9523-4F6B1377B212}" type="slidenum">
              <a:rPr lang="en-US" smtClean="0">
                <a:cs typeface="Arial" charset="0"/>
              </a:rPr>
              <a:pPr/>
              <a:t>29</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smtClean="0"/>
              <a:t>Have a discussion about the purpose of Sharing Files and Folders to introduce the topic</a:t>
            </a:r>
            <a:endParaRPr lang="en-CA"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BA2FA6-F2B9-48A3-91C9-BE6989F68207}" type="slidenum">
              <a:rPr lang="en-US" smtClean="0">
                <a:cs typeface="Arial" charset="0"/>
              </a:rPr>
              <a:pPr/>
              <a:t>30</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smtClean="0"/>
              <a:t>Explain that Windows 7 provides addition methods for sharing files and folders and additional security mechanisms. Use the chart in the text book to help you describe the 3 different sharing features. Give examples of when you would use each one.</a:t>
            </a:r>
            <a:endParaRPr lang="en-CA"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07D5F9-905F-4D5E-B13F-80BD53E42CBE}" type="slidenum">
              <a:rPr lang="en-US" smtClean="0">
                <a:cs typeface="Arial" charset="0"/>
              </a:rPr>
              <a:pPr/>
              <a:t>31</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smtClean="0"/>
              <a:t>Describe how sharing with Homegroups works.</a:t>
            </a:r>
            <a:endParaRPr lang="en-CA"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FEACD9-ACA6-4942-A720-CA002697CE80}" type="slidenum">
              <a:rPr lang="en-US" smtClean="0">
                <a:cs typeface="Arial" charset="0"/>
              </a:rPr>
              <a:pPr/>
              <a:t>32</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smtClean="0"/>
              <a:t>Explain that when you select a Home network location, the computer attempts to find an existing homegroup. If one does not exist, the Create a Homegroup Wizard appears. If a Homegroup is detected, a Join the Homegroup Wizard appears.</a:t>
            </a:r>
            <a:endParaRPr lang="en-CA" smtClean="0"/>
          </a:p>
          <a:p>
            <a:endParaRPr lang="en-CA"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0FFA7C-3460-4775-B5F0-BFB53B8E76DC}" type="slidenum">
              <a:rPr lang="en-US" smtClean="0">
                <a:cs typeface="Arial" charset="0"/>
              </a:rPr>
              <a:pPr/>
              <a:t>33</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smtClean="0"/>
              <a:t>Explain how you can modified the homegroup users’ access for each library.</a:t>
            </a:r>
            <a:endParaRPr lang="en-CA"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97E43-E37B-4924-ACBC-ACD8A839F885}" type="slidenum">
              <a:rPr lang="en-US" smtClean="0">
                <a:cs typeface="Arial" charset="0"/>
              </a:rPr>
              <a:pPr/>
              <a:t>34</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smtClean="0"/>
              <a:t>Describe how easy it is for small businesses to share information using Public Folder Sharing.</a:t>
            </a:r>
            <a:endParaRPr lang="en-CA"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A3D059-0C2B-4951-B1E9-5B4600D6C7C6}" type="slidenum">
              <a:rPr lang="en-US" smtClean="0">
                <a:cs typeface="Arial" charset="0"/>
              </a:rPr>
              <a:pPr/>
              <a:t>35</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smtClean="0"/>
              <a:t>Describe Any Folder Sharing and demonstrate or describe how to share a folder.</a:t>
            </a:r>
            <a:endParaRPr lang="en-CA"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C83673-5840-4954-841A-5384FECE0A41}" type="slidenum">
              <a:rPr lang="en-US" smtClean="0">
                <a:cs typeface="Arial" charset="0"/>
              </a:rPr>
              <a:pPr/>
              <a:t>36</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Discuss the concept of permissions in general. Talk about the different system entities that need to be secured with permissions. Briefly describe each type of permission on the slide.</a:t>
            </a:r>
            <a:endParaRPr lang="en-CA"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29E806-481E-4D24-941C-0B3AF48A82D8}" type="slidenum">
              <a:rPr lang="en-US" smtClean="0">
                <a:cs typeface="Arial" charset="0"/>
              </a:rPr>
              <a:pPr/>
              <a:t>3</a:t>
            </a:fld>
            <a:endParaRPr 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a:lstStyle/>
          <a:p>
            <a:r>
              <a:rPr lang="en-US" smtClean="0"/>
              <a:t>Using information from the textbook, review what each share permission allows a user to do. Outline the requirements for setting up shares and who can share folders.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a:lstStyle/>
          <a:p>
            <a:r>
              <a:rPr lang="en-US" smtClean="0"/>
              <a:t>These permissions only need to combine when a user is accessing a share on a computer, that happens to reside on an NTFS disk, with permissions defined. Note that share permissions and NTFS permissions are completely separate, and in order for a user to access a resource, they must be allowed by both types of permissions.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a:lstStyle/>
          <a:p>
            <a:r>
              <a:rPr lang="en-US" smtClean="0"/>
              <a:t>Briefly introduce Windows Printing. We will discuss in detail in the upcoming slides.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a:lstStyle/>
          <a:p>
            <a:r>
              <a:rPr lang="en-US" smtClean="0"/>
              <a:t>Describe each of the 4 print components. Explain how printing works.</a:t>
            </a:r>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a:lstStyle/>
          <a:p>
            <a:r>
              <a:rPr lang="en-US" dirty="0" smtClean="0"/>
              <a:t>Describe the different ways printing can be configured on a Windows network and when each one might be used.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a:lstStyle/>
          <a:p>
            <a:r>
              <a:rPr lang="en-US" smtClean="0"/>
              <a:t>If you are unable to demonstrate, use the screen shots to describe the process of adding a local printer. The next slide continues the process.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a:lstStyle/>
          <a:p>
            <a:r>
              <a:rPr lang="en-US" smtClean="0"/>
              <a:t>Explain that Windows 7 computers can act as a print server by sharing printers so they can be used by other network users. Discuss whether this is a good idea in a larger network environment and what you might need to do for a large network to work better. Reinforce that Network Discover and File and Printer sharing must be turned on in order to share a printer. Discuss the different elements on the screen shot on the slide.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US" smtClean="0"/>
              <a:t>Explain the different elements on the printer properties  Security tab.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Discuss the concept of permissions in general. Talk about the different system entities that need to be secured with permissions. Briefly describe each type of permission on the slide.</a:t>
            </a:r>
            <a:endParaRPr lang="en-CA"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29E806-481E-4D24-941C-0B3AF48A82D8}" type="slidenum">
              <a:rPr lang="en-US" smtClean="0">
                <a:cs typeface="Arial" charset="0"/>
              </a:rPr>
              <a:pPr/>
              <a:t>4</a:t>
            </a:fld>
            <a:endParaRPr lang="en-US"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a:lstStyle/>
          <a:p>
            <a:r>
              <a:rPr lang="en-US" smtClean="0"/>
              <a:t>Describe printer permissions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a:lstStyle/>
          <a:p>
            <a:r>
              <a:rPr lang="en-US" smtClean="0"/>
              <a:t>, all printers assign the Allow Print permission to the Everyone special identity, which enables all users to access the printer and manage their own documents. Users that possess the Allow Manage Documents permission can manage any users’ documents. To manage documents, you open the print queue window for the printer.</a:t>
            </a:r>
          </a:p>
          <a:p>
            <a:r>
              <a:rPr lang="en-US" smtClean="0"/>
              <a:t>Explain how you access the menus to perform the tasks.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a:lstStyle/>
          <a:p>
            <a:r>
              <a:rPr lang="en-US" sz="1000" smtClean="0"/>
              <a:t>Users with the Allow Manage Printers permission can go beyond just manipulating queued documents and reconfigure the printer itself. Managing a printer refers to altering the operational parameters that affect all users and controlling access to the printer. </a:t>
            </a:r>
          </a:p>
          <a:p>
            <a:r>
              <a:rPr lang="en-US" sz="1000" smtClean="0"/>
              <a:t>Describe each management task.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pPr eaLnBrk="1" hangingPunct="1"/>
            <a:r>
              <a:rPr lang="en-US" smtClean="0"/>
              <a:t>Review the Skill Summary to wrap up your lesson.</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5A3B03-17B3-45B4-8FB4-BC01F6326023}" type="slidenum">
              <a:rPr lang="en-US" smtClean="0">
                <a:cs typeface="Arial" charset="0"/>
              </a:rPr>
              <a:pPr/>
              <a:t>50</a:t>
            </a:fld>
            <a:endParaRPr lang="en-US"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smtClean="0"/>
              <a:t>Describe each element of the Windows Permission Architecture.</a:t>
            </a:r>
            <a:endParaRPr lang="en-CA"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2FE9AA-BB04-4F73-9B86-18888E692F73}"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smtClean="0"/>
              <a:t>Use the screen shot on the slide to show the Security Principals and the permissions.</a:t>
            </a:r>
            <a:endParaRPr lang="en-CA"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D00B2B-5A32-4433-B5F0-4ED6CF3E914A}" type="slidenum">
              <a:rPr lang="en-US" smtClean="0">
                <a:cs typeface="Arial" charset="0"/>
              </a:rPr>
              <a:pPr/>
              <a:t>7</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smtClean="0"/>
              <a:t>Describe Standard and Special Permissions. Use the previous slide to show the Standard Permissions and the next slide to show where you would set Special Permissions.</a:t>
            </a:r>
            <a:endParaRPr lang="en-CA"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3D93D8-436E-4BA4-833D-D971D0A353B6}" type="slidenum">
              <a:rPr lang="en-US" smtClean="0">
                <a:cs typeface="Arial" charset="0"/>
              </a:rPr>
              <a:pPr/>
              <a:t>8</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r>
              <a:rPr lang="en-US" smtClean="0"/>
              <a:t>Describe the different methods that can be used to apply permissions to a system element.</a:t>
            </a:r>
            <a:endParaRPr lang="en-CA"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D30A33-31AB-4E8D-8DA8-2674720F1203}" type="slidenum">
              <a:rPr lang="en-US" smtClean="0">
                <a:cs typeface="Arial" charset="0"/>
              </a:rPr>
              <a:pPr/>
              <a:t>10</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C89A03B-FE2A-45ED-A039-3120574B3BF3}"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D3F81C-6604-4F77-9DAF-A39E94C7822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ED1D48-56FB-43EF-A4CE-2619C04279DC}"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243E4-EC87-46B9-BF5C-A018FE0E66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581FBD-99FE-45C0-9DFD-0ABA81C81F5D}"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1F9903-6363-4BD2-8B3C-FDC77653BC0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FC96100-08E6-465B-A151-7C1CBDE0BF5E}"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EF0D7-EE3E-4C01-B0A0-E304EB77D03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914400"/>
          </a:xfrm>
        </p:spPr>
        <p:txBody>
          <a:bodyPr/>
          <a:lstStyle/>
          <a:p>
            <a:r>
              <a:rPr lang="en-US"/>
              <a:t>Click to edit Master title style</a:t>
            </a:r>
          </a:p>
        </p:txBody>
      </p:sp>
      <p:sp>
        <p:nvSpPr>
          <p:cNvPr id="3" name="Content Placeholder 2"/>
          <p:cNvSpPr>
            <a:spLocks noGrp="1"/>
          </p:cNvSpPr>
          <p:nvPr>
            <p:ph sz="quarter" idx="1"/>
          </p:nvPr>
        </p:nvSpPr>
        <p:spPr>
          <a:xfrm>
            <a:off x="457200" y="14478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386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386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fld id="{9DD8F02A-B88F-437B-8F85-F73BBD6E7C73}" type="datetimeFigureOut">
              <a:rPr lang="en-US"/>
              <a:pPr>
                <a:defRPr/>
              </a:pPr>
              <a:t>1/23/2012</a:t>
            </a:fld>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CD9C960-3DA0-43DA-AED9-05B28DDEEE3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fld id="{42CA8D7A-A2D2-4F89-AA8D-B835F80BCAA7}" type="datetimeFigureOut">
              <a:rPr lang="en-US"/>
              <a:pPr>
                <a:defRPr/>
              </a:pPr>
              <a:t>1/23/2012</a:t>
            </a:fld>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9FF8701B-1419-4E09-AFFB-287F6A65A07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B6B5DED1-9BE9-491C-9200-23191B62BCC3}" type="datetimeFigureOut">
              <a:rPr lang="en-US"/>
              <a:pPr>
                <a:defRPr/>
              </a:pPr>
              <a:t>1/23/2012</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92ACA4D-EDC6-4A05-8E34-7CE2BA378EC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EBA8D2-8C66-455F-9578-422271737085}"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123C7-8913-41EF-9C16-B987E76EAC8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1703A7-5BB8-46DB-8B65-8CE66FD5BCEC}"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70D319-2DBC-4038-BFFE-934D78D538B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0D856C9-1947-4B05-9A0D-C18B05805267}"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1A7885-3185-4CC1-826D-F1C7C8A40C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F9F6CE7-9452-4E85-88E2-8E2192883E85}" type="datetimeFigureOut">
              <a:rPr lang="en-US"/>
              <a:pPr>
                <a:defRPr/>
              </a:pPr>
              <a:t>1/23/2012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135BC0-21F8-49D4-9547-A1382013B1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72F3A50-A7B9-43C8-9294-9211B9A91689}" type="datetimeFigureOut">
              <a:rPr lang="en-US"/>
              <a:pPr>
                <a:defRPr/>
              </a:pPr>
              <a:t>1/23/2012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4A2662-52CF-45B3-8A11-59D2F76F397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1764DE6-3AC6-4B53-8303-5A2E7A6687B7}" type="datetimeFigureOut">
              <a:rPr lang="en-US"/>
              <a:pPr>
                <a:defRPr/>
              </a:pPr>
              <a:t>1/23/2012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A3B1A0-9290-4C0A-90DC-A65195F5E48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A91848-F302-436B-9B50-3F9591CF973C}"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50364C-8E93-420D-A3B0-37D30372A10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3897F1-F6E5-4A5C-8320-E24758823E20}"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593AF-DB1B-427C-BB76-2490FFDE62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lgn="ctr">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3741A635-E9C5-4302-8CD1-B13579FFE731}" type="datetimeFigureOut">
              <a:rPr lang="en-US"/>
              <a:pPr>
                <a:defRPr/>
              </a:pPr>
              <a:t>1/23/2012</a:t>
            </a:fld>
            <a:endParaRPr lang="en-US" dirty="0"/>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dirty="0">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11E9E81E-E20E-488C-B83B-5F62ACEE90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Sharing Resources</a:t>
            </a:r>
          </a:p>
        </p:txBody>
      </p:sp>
      <p:sp>
        <p:nvSpPr>
          <p:cNvPr id="16390"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smtClean="0"/>
              <a:t>Lesson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Allowing and Denying Permissions</a:t>
            </a:r>
            <a:endParaRPr lang="en-CA" dirty="0"/>
          </a:p>
        </p:txBody>
      </p:sp>
      <p:sp>
        <p:nvSpPr>
          <p:cNvPr id="29698" name="Content Placeholder 2"/>
          <p:cNvSpPr>
            <a:spLocks noGrp="1"/>
          </p:cNvSpPr>
          <p:nvPr>
            <p:ph idx="1"/>
          </p:nvPr>
        </p:nvSpPr>
        <p:spPr/>
        <p:txBody>
          <a:bodyPr/>
          <a:lstStyle/>
          <a:p>
            <a:r>
              <a:rPr lang="en-US" dirty="0" smtClean="0"/>
              <a:t>Additive</a:t>
            </a:r>
          </a:p>
          <a:p>
            <a:pPr lvl="1"/>
            <a:r>
              <a:rPr lang="en-US" dirty="0" smtClean="0"/>
              <a:t>Start with no permissions and then grant Allow permissions (preferred method)</a:t>
            </a:r>
          </a:p>
          <a:p>
            <a:r>
              <a:rPr lang="en-US" dirty="0" smtClean="0"/>
              <a:t>Subtractive</a:t>
            </a:r>
          </a:p>
          <a:p>
            <a:pPr lvl="1"/>
            <a:r>
              <a:rPr lang="en-US" dirty="0" smtClean="0"/>
              <a:t>Start by granting Allow permissions and then grant Deny permissions</a:t>
            </a: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Inheriting Permissions</a:t>
            </a:r>
            <a:endParaRPr lang="en-US" dirty="0"/>
          </a:p>
        </p:txBody>
      </p:sp>
      <p:sp>
        <p:nvSpPr>
          <p:cNvPr id="3" name="Content Placeholder 2"/>
          <p:cNvSpPr>
            <a:spLocks noGrp="1"/>
          </p:cNvSpPr>
          <p:nvPr>
            <p:ph idx="1"/>
          </p:nvPr>
        </p:nvSpPr>
        <p:spPr>
          <a:xfrm>
            <a:off x="457200" y="1447800"/>
            <a:ext cx="4572000" cy="5029200"/>
          </a:xfrm>
        </p:spPr>
        <p:txBody>
          <a:bodyPr/>
          <a:lstStyle/>
          <a:p>
            <a:r>
              <a:rPr lang="en-US" dirty="0" smtClean="0"/>
              <a:t>The most important principle in permission management is that permissions tend to run downward through a hierarchy.</a:t>
            </a:r>
          </a:p>
          <a:p>
            <a:r>
              <a:rPr lang="en-US" dirty="0" smtClean="0"/>
              <a:t>This is called permission inheritance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105400" y="1828800"/>
            <a:ext cx="3453721" cy="3486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Inheriting Permissions</a:t>
            </a:r>
            <a:endParaRPr lang="en-US" dirty="0"/>
          </a:p>
        </p:txBody>
      </p:sp>
      <p:sp>
        <p:nvSpPr>
          <p:cNvPr id="3" name="Content Placeholder 2"/>
          <p:cNvSpPr>
            <a:spLocks noGrp="1"/>
          </p:cNvSpPr>
          <p:nvPr>
            <p:ph idx="1"/>
          </p:nvPr>
        </p:nvSpPr>
        <p:spPr>
          <a:xfrm>
            <a:off x="457200" y="1447800"/>
            <a:ext cx="4191000" cy="5029200"/>
          </a:xfrm>
        </p:spPr>
        <p:txBody>
          <a:bodyPr/>
          <a:lstStyle/>
          <a:p>
            <a:r>
              <a:rPr lang="en-US" dirty="0" smtClean="0"/>
              <a:t>Now the administrator assigns each user the Allow Full Control permission</a:t>
            </a:r>
          </a:p>
          <a:p>
            <a:r>
              <a:rPr lang="en-US" dirty="0" smtClean="0"/>
              <a:t>By doing this the administrator does not compromising the security of the other users‘ folders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953000" y="2057400"/>
            <a:ext cx="3581400"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Permission Inheritance </a:t>
            </a:r>
            <a:endParaRPr lang="en-US" dirty="0"/>
          </a:p>
        </p:txBody>
      </p:sp>
      <p:sp>
        <p:nvSpPr>
          <p:cNvPr id="3" name="Content Placeholder 2"/>
          <p:cNvSpPr>
            <a:spLocks noGrp="1"/>
          </p:cNvSpPr>
          <p:nvPr>
            <p:ph idx="1"/>
          </p:nvPr>
        </p:nvSpPr>
        <p:spPr/>
        <p:txBody>
          <a:bodyPr/>
          <a:lstStyle/>
          <a:p>
            <a:r>
              <a:rPr lang="en-US" sz="2800" dirty="0" smtClean="0"/>
              <a:t>There are two ways to prevent subordinate elements from inheriting permissions from their parents.</a:t>
            </a:r>
          </a:p>
          <a:p>
            <a:pPr lvl="1"/>
            <a:r>
              <a:rPr lang="en-US" sz="2600" dirty="0" smtClean="0"/>
              <a:t>Turn off inheritance: V{hen you assign special permissions, you can configure an ACE not to pass its permissions down to its subordinate elements. This effectively blocks the inheritance process</a:t>
            </a:r>
          </a:p>
          <a:p>
            <a:pPr lvl="1"/>
            <a:r>
              <a:rPr lang="en-US" sz="2600" dirty="0" smtClean="0"/>
              <a:t>Deny permissions: -When you assign a Deny permission to a system element, it overrides any Allow permissions that the element might have inherited from its parent objects.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Copying and Moving NTFS </a:t>
            </a:r>
            <a:r>
              <a:rPr lang="en-US" dirty="0" err="1" smtClean="0"/>
              <a:t>FIles</a:t>
            </a:r>
            <a:endParaRPr lang="en-CA" dirty="0"/>
          </a:p>
        </p:txBody>
      </p:sp>
      <p:sp>
        <p:nvSpPr>
          <p:cNvPr id="33794" name="Content Placeholder 4"/>
          <p:cNvSpPr>
            <a:spLocks noGrp="1"/>
          </p:cNvSpPr>
          <p:nvPr>
            <p:ph idx="1"/>
          </p:nvPr>
        </p:nvSpPr>
        <p:spPr/>
        <p:txBody>
          <a:bodyPr/>
          <a:lstStyle/>
          <a:p>
            <a:r>
              <a:rPr lang="en-CA" sz="2800" dirty="0" smtClean="0"/>
              <a:t>Copy file to a folder within NTFS volume, inherits folder permissions</a:t>
            </a:r>
          </a:p>
          <a:p>
            <a:r>
              <a:rPr lang="en-CA" sz="2800" dirty="0" smtClean="0"/>
              <a:t>Copy file to a folder between NTFS volumes, inherits folder permissions</a:t>
            </a:r>
          </a:p>
          <a:p>
            <a:r>
              <a:rPr lang="en-CA" sz="2800" dirty="0" smtClean="0"/>
              <a:t>Move file to a folder between NTFS volumes, inherits folder permissions</a:t>
            </a:r>
          </a:p>
          <a:p>
            <a:r>
              <a:rPr lang="en-CA" sz="2800" dirty="0" smtClean="0"/>
              <a:t>Move file to a folder within NTFS volume, retain permissions regardless what permissions the folder may have</a:t>
            </a:r>
          </a:p>
          <a:p>
            <a:r>
              <a:rPr lang="en-CA" sz="2800" dirty="0" smtClean="0"/>
              <a:t>Copy or move file from FAT32 to NTFS volume, inherits folder permissions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Effective Permissions</a:t>
            </a:r>
            <a:endParaRPr lang="en-CA" dirty="0"/>
          </a:p>
        </p:txBody>
      </p:sp>
      <p:sp>
        <p:nvSpPr>
          <p:cNvPr id="35842" name="Content Placeholder 2"/>
          <p:cNvSpPr>
            <a:spLocks noGrp="1"/>
          </p:cNvSpPr>
          <p:nvPr>
            <p:ph idx="1"/>
          </p:nvPr>
        </p:nvSpPr>
        <p:spPr/>
        <p:txBody>
          <a:bodyPr/>
          <a:lstStyle/>
          <a:p>
            <a:r>
              <a:rPr lang="en-US" dirty="0" smtClean="0"/>
              <a:t>The combination of Allow permissions and Deny permissions for each security principal:</a:t>
            </a:r>
          </a:p>
          <a:p>
            <a:pPr lvl="1"/>
            <a:r>
              <a:rPr lang="en-US" dirty="0" smtClean="0"/>
              <a:t>Allow permissions are cumulative.</a:t>
            </a:r>
          </a:p>
          <a:p>
            <a:pPr lvl="1"/>
            <a:r>
              <a:rPr lang="en-US" dirty="0" smtClean="0"/>
              <a:t>Deny permissions override Allow permissions.</a:t>
            </a:r>
          </a:p>
          <a:p>
            <a:pPr lvl="1"/>
            <a:r>
              <a:rPr lang="en-US" dirty="0" smtClean="0"/>
              <a:t>Explicit permissions take precedence over inherited permissions.</a:t>
            </a: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Permissions</a:t>
            </a:r>
            <a:endParaRPr lang="en-US" dirty="0"/>
          </a:p>
        </p:txBody>
      </p:sp>
      <p:sp>
        <p:nvSpPr>
          <p:cNvPr id="3" name="Content Placeholder 2"/>
          <p:cNvSpPr>
            <a:spLocks noGrp="1"/>
          </p:cNvSpPr>
          <p:nvPr>
            <p:ph idx="1"/>
          </p:nvPr>
        </p:nvSpPr>
        <p:spPr/>
        <p:txBody>
          <a:bodyPr/>
          <a:lstStyle/>
          <a:p>
            <a:r>
              <a:rPr lang="en-US" dirty="0" smtClean="0"/>
              <a:t>When a security principal receives Allow permissions from more than one source, the permissions are combined to form effective permissions.</a:t>
            </a:r>
          </a:p>
          <a:p>
            <a:r>
              <a:rPr lang="en-US" dirty="0" smtClean="0"/>
              <a:t>One of the primary principle use in permissions is that they are assigned to groups not users.</a:t>
            </a:r>
          </a:p>
          <a:p>
            <a:r>
              <a:rPr lang="en-US" dirty="0" smtClean="0"/>
              <a:t>Deny permission overrides allow permissions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ile"/>
          <p:cNvSpPr>
            <a:spLocks noEditPoints="1" noChangeArrowheads="1"/>
          </p:cNvSpPr>
          <p:nvPr/>
        </p:nvSpPr>
        <p:spPr bwMode="auto">
          <a:xfrm>
            <a:off x="762000" y="1600200"/>
            <a:ext cx="7696200" cy="4495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b"/>
          <a:lstStyle/>
          <a:p>
            <a:pPr>
              <a:defRPr/>
            </a:pPr>
            <a:r>
              <a:rPr lang="en-US" sz="2400" dirty="0" smtClean="0">
                <a:cs typeface="+mn-cs"/>
              </a:rPr>
              <a:t>Folder (element)</a:t>
            </a:r>
            <a:endParaRPr lang="en-CA" sz="2400" dirty="0">
              <a:cs typeface="+mn-cs"/>
            </a:endParaRPr>
          </a:p>
        </p:txBody>
      </p:sp>
      <p:sp>
        <p:nvSpPr>
          <p:cNvPr id="16" name="TextBox 15"/>
          <p:cNvSpPr txBox="1"/>
          <p:nvPr/>
        </p:nvSpPr>
        <p:spPr>
          <a:xfrm>
            <a:off x="1066801" y="2243078"/>
            <a:ext cx="7315200" cy="2862322"/>
          </a:xfrm>
          <a:prstGeom prst="rect">
            <a:avLst/>
          </a:prstGeom>
          <a:noFill/>
        </p:spPr>
        <p:txBody>
          <a:bodyPr wrap="square" rtlCol="0">
            <a:spAutoFit/>
          </a:bodyPr>
          <a:lstStyle/>
          <a:p>
            <a:r>
              <a:rPr lang="en-US" sz="2000" dirty="0" smtClean="0"/>
              <a:t>Security Principals</a:t>
            </a:r>
          </a:p>
          <a:p>
            <a:r>
              <a:rPr lang="en-US" sz="2000" dirty="0" smtClean="0"/>
              <a:t>	Accountants permissions</a:t>
            </a:r>
          </a:p>
          <a:p>
            <a:r>
              <a:rPr lang="en-US" sz="2000" dirty="0" smtClean="0"/>
              <a:t>		Read - allow</a:t>
            </a:r>
          </a:p>
          <a:p>
            <a:r>
              <a:rPr lang="en-US" sz="2000" dirty="0" smtClean="0"/>
              <a:t>		Write - allow</a:t>
            </a:r>
          </a:p>
          <a:p>
            <a:r>
              <a:rPr lang="en-US" sz="2000" dirty="0" smtClean="0"/>
              <a:t>	Administrator</a:t>
            </a:r>
          </a:p>
          <a:p>
            <a:r>
              <a:rPr lang="en-US" sz="2000" dirty="0" smtClean="0"/>
              <a:t>		Modify - allow</a:t>
            </a:r>
          </a:p>
          <a:p>
            <a:r>
              <a:rPr lang="en-US" sz="2000" dirty="0" smtClean="0"/>
              <a:t>Fred is a member of both the Accountants and Administrators group</a:t>
            </a:r>
          </a:p>
          <a:p>
            <a:r>
              <a:rPr lang="en-US" sz="2000" dirty="0" smtClean="0"/>
              <a:t>What are Fred’s effective permissions?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ile"/>
          <p:cNvSpPr>
            <a:spLocks noEditPoints="1" noChangeArrowheads="1"/>
          </p:cNvSpPr>
          <p:nvPr/>
        </p:nvSpPr>
        <p:spPr bwMode="auto">
          <a:xfrm>
            <a:off x="762000" y="1600200"/>
            <a:ext cx="7696200" cy="4495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b"/>
          <a:lstStyle/>
          <a:p>
            <a:pPr>
              <a:defRPr/>
            </a:pPr>
            <a:r>
              <a:rPr lang="en-US" sz="2400" dirty="0" smtClean="0">
                <a:cs typeface="+mn-cs"/>
              </a:rPr>
              <a:t>Folder (element)</a:t>
            </a:r>
            <a:endParaRPr lang="en-CA" sz="2400" dirty="0">
              <a:cs typeface="+mn-cs"/>
            </a:endParaRPr>
          </a:p>
        </p:txBody>
      </p:sp>
      <p:sp>
        <p:nvSpPr>
          <p:cNvPr id="16" name="TextBox 15"/>
          <p:cNvSpPr txBox="1"/>
          <p:nvPr/>
        </p:nvSpPr>
        <p:spPr>
          <a:xfrm>
            <a:off x="1066800" y="1905000"/>
            <a:ext cx="7130991" cy="3477875"/>
          </a:xfrm>
          <a:prstGeom prst="rect">
            <a:avLst/>
          </a:prstGeom>
          <a:noFill/>
        </p:spPr>
        <p:txBody>
          <a:bodyPr wrap="none" rtlCol="0">
            <a:spAutoFit/>
          </a:bodyPr>
          <a:lstStyle/>
          <a:p>
            <a:r>
              <a:rPr lang="en-US" sz="2000" dirty="0" smtClean="0"/>
              <a:t>Security Principals</a:t>
            </a:r>
          </a:p>
          <a:p>
            <a:r>
              <a:rPr lang="en-US" sz="2000" dirty="0" smtClean="0"/>
              <a:t>	Accountants permissions</a:t>
            </a:r>
          </a:p>
          <a:p>
            <a:r>
              <a:rPr lang="en-US" sz="2000" dirty="0" smtClean="0"/>
              <a:t>		Read -allow</a:t>
            </a:r>
          </a:p>
          <a:p>
            <a:r>
              <a:rPr lang="en-US" sz="2000" dirty="0" smtClean="0"/>
              <a:t>		Write – allow</a:t>
            </a:r>
          </a:p>
          <a:p>
            <a:r>
              <a:rPr lang="en-US" sz="2000" dirty="0" smtClean="0"/>
              <a:t>		Modify -  allow</a:t>
            </a:r>
          </a:p>
          <a:p>
            <a:r>
              <a:rPr lang="en-US" sz="2000" dirty="0" smtClean="0"/>
              <a:t>	Administrator</a:t>
            </a:r>
          </a:p>
          <a:p>
            <a:r>
              <a:rPr lang="en-US" sz="2000" dirty="0" smtClean="0"/>
              <a:t>		 Read -allow</a:t>
            </a:r>
          </a:p>
          <a:p>
            <a:r>
              <a:rPr lang="en-US" sz="2000" dirty="0" smtClean="0"/>
              <a:t>		Write – allow</a:t>
            </a:r>
          </a:p>
          <a:p>
            <a:r>
              <a:rPr lang="en-US" sz="2000" dirty="0" smtClean="0"/>
              <a:t>		Modify -  deny</a:t>
            </a:r>
          </a:p>
          <a:p>
            <a:r>
              <a:rPr lang="en-US" sz="2000" dirty="0" smtClean="0"/>
              <a:t>Fred is a member of both the Accountants and Administrators</a:t>
            </a:r>
          </a:p>
          <a:p>
            <a:r>
              <a:rPr lang="en-US" sz="2000" dirty="0" smtClean="0"/>
              <a:t>What are Fred’s effective permissions?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Effective Permissions Tab</a:t>
            </a:r>
            <a:endParaRPr lang="en-CA" dirty="0"/>
          </a:p>
        </p:txBody>
      </p:sp>
      <p:pic>
        <p:nvPicPr>
          <p:cNvPr id="4099" name="Picture 3"/>
          <p:cNvPicPr>
            <a:picLocks noChangeAspect="1" noChangeArrowheads="1"/>
          </p:cNvPicPr>
          <p:nvPr/>
        </p:nvPicPr>
        <p:blipFill>
          <a:blip r:embed="rId3" cstate="print"/>
          <a:srcRect/>
          <a:stretch>
            <a:fillRect/>
          </a:stretch>
        </p:blipFill>
        <p:spPr bwMode="auto">
          <a:xfrm>
            <a:off x="1524000" y="1695450"/>
            <a:ext cx="6096000" cy="462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4" name="Content Placeholder 3"/>
          <p:cNvSpPr>
            <a:spLocks noGrp="1"/>
          </p:cNvSpPr>
          <p:nvPr>
            <p:ph idx="1"/>
          </p:nvPr>
        </p:nvSpPr>
        <p:spPr/>
        <p:txBody>
          <a:bodyPr/>
          <a:lstStyle/>
          <a:p>
            <a:r>
              <a:rPr lang="en-US" dirty="0" smtClean="0"/>
              <a:t>Manage NTFS and share permissions</a:t>
            </a:r>
          </a:p>
          <a:p>
            <a:r>
              <a:rPr lang="en-US" dirty="0" smtClean="0"/>
              <a:t>Determine effective permissions</a:t>
            </a:r>
          </a:p>
          <a:p>
            <a:r>
              <a:rPr lang="en-US" dirty="0" smtClean="0"/>
              <a:t>Configure Windows printing</a:t>
            </a:r>
            <a:endParaRPr lang="en-CA" dirty="0"/>
          </a:p>
        </p:txBody>
      </p:sp>
      <p:sp>
        <p:nvSpPr>
          <p:cNvPr id="18434"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spcBef>
                <a:spcPct val="20000"/>
              </a:spcBef>
              <a:buClr>
                <a:srgbClr val="0000CC"/>
              </a:buClr>
              <a:buFontTx/>
              <a:buChar char="•"/>
            </a:pPr>
            <a:endParaRPr lang="en-US" sz="320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Managing NTFS Permissions</a:t>
            </a:r>
            <a:endParaRPr lang="en-CA" dirty="0"/>
          </a:p>
        </p:txBody>
      </p:sp>
      <p:sp>
        <p:nvSpPr>
          <p:cNvPr id="45" name="Rectangle 44"/>
          <p:cNvSpPr/>
          <p:nvPr/>
        </p:nvSpPr>
        <p:spPr bwMode="auto">
          <a:xfrm>
            <a:off x="4800600" y="2362200"/>
            <a:ext cx="3733800" cy="27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Security Descriptor</a:t>
            </a:r>
            <a:endParaRPr kumimoji="0" lang="en-CA" sz="1800" b="0" i="0" u="none" strike="noStrike" cap="none" normalizeH="0" baseline="0" dirty="0" smtClean="0">
              <a:ln>
                <a:noFill/>
              </a:ln>
              <a:solidFill>
                <a:schemeClr val="tx1"/>
              </a:solidFill>
              <a:effectLst/>
              <a:latin typeface="Arial" charset="0"/>
            </a:endParaRPr>
          </a:p>
        </p:txBody>
      </p:sp>
      <p:grpSp>
        <p:nvGrpSpPr>
          <p:cNvPr id="23" name="Group 21"/>
          <p:cNvGrpSpPr>
            <a:grpSpLocks/>
          </p:cNvGrpSpPr>
          <p:nvPr/>
        </p:nvGrpSpPr>
        <p:grpSpPr bwMode="auto">
          <a:xfrm>
            <a:off x="3124200" y="2590799"/>
            <a:ext cx="5334053" cy="1890871"/>
            <a:chOff x="3124173" y="2590837"/>
            <a:chExt cx="5333934" cy="1890556"/>
          </a:xfrm>
        </p:grpSpPr>
        <p:sp>
          <p:nvSpPr>
            <p:cNvPr id="24" name="File"/>
            <p:cNvSpPr>
              <a:spLocks noEditPoints="1" noChangeArrowheads="1"/>
            </p:cNvSpPr>
            <p:nvPr/>
          </p:nvSpPr>
          <p:spPr bwMode="auto">
            <a:xfrm>
              <a:off x="3124173" y="2590837"/>
              <a:ext cx="2895535" cy="18094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b"/>
            <a:lstStyle/>
            <a:p>
              <a:pPr>
                <a:defRPr/>
              </a:pPr>
              <a:r>
                <a:rPr lang="en-US" sz="1600" dirty="0" smtClean="0">
                  <a:cs typeface="+mn-cs"/>
                </a:rPr>
                <a:t>Folder – Secured Object</a:t>
              </a:r>
              <a:endParaRPr lang="en-CA" sz="1600" dirty="0">
                <a:cs typeface="+mn-cs"/>
              </a:endParaRPr>
            </a:p>
          </p:txBody>
        </p:sp>
        <p:sp>
          <p:nvSpPr>
            <p:cNvPr id="25" name="TextBox 6"/>
            <p:cNvSpPr txBox="1">
              <a:spLocks noChangeArrowheads="1"/>
            </p:cNvSpPr>
            <p:nvPr/>
          </p:nvSpPr>
          <p:spPr bwMode="auto">
            <a:xfrm>
              <a:off x="6095907" y="2819400"/>
              <a:ext cx="2362200" cy="1661993"/>
            </a:xfrm>
            <a:prstGeom prst="rect">
              <a:avLst/>
            </a:prstGeom>
            <a:solidFill>
              <a:schemeClr val="bg1"/>
            </a:solidFill>
            <a:ln w="19050">
              <a:solidFill>
                <a:schemeClr val="tx1"/>
              </a:solidFill>
              <a:miter lim="800000"/>
              <a:headEnd/>
              <a:tailEnd/>
            </a:ln>
          </p:spPr>
          <p:txBody>
            <a:bodyPr>
              <a:spAutoFit/>
            </a:bodyPr>
            <a:lstStyle/>
            <a:p>
              <a:r>
                <a:rPr lang="en-US" b="1"/>
                <a:t>ACL</a:t>
              </a:r>
            </a:p>
            <a:p>
              <a:r>
                <a:rPr lang="en-US" sz="1600"/>
                <a:t>Sales – Read</a:t>
              </a:r>
            </a:p>
            <a:p>
              <a:r>
                <a:rPr lang="en-US" sz="1600"/>
                <a:t>Managers – Full Control</a:t>
              </a:r>
            </a:p>
            <a:p>
              <a:r>
                <a:rPr lang="en-US" sz="1600"/>
                <a:t>JSmith – Deny Access</a:t>
              </a:r>
            </a:p>
            <a:p>
              <a:pPr algn="r"/>
              <a:r>
                <a:rPr lang="en-US"/>
                <a:t> </a:t>
              </a:r>
            </a:p>
            <a:p>
              <a:pPr algn="r"/>
              <a:r>
                <a:rPr lang="en-US"/>
                <a:t> </a:t>
              </a:r>
              <a:endParaRPr lang="en-CA"/>
            </a:p>
          </p:txBody>
        </p:sp>
      </p:grpSp>
      <p:sp>
        <p:nvSpPr>
          <p:cNvPr id="35" name="Rectangle 34"/>
          <p:cNvSpPr/>
          <p:nvPr/>
        </p:nvSpPr>
        <p:spPr bwMode="auto">
          <a:xfrm>
            <a:off x="533400" y="3581400"/>
            <a:ext cx="2514600" cy="1447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Access Token</a:t>
            </a:r>
            <a:endParaRPr kumimoji="0" lang="en-CA" sz="1800" b="0" i="0" u="none" strike="noStrike" cap="none" normalizeH="0" baseline="0" dirty="0" smtClean="0">
              <a:ln>
                <a:noFill/>
              </a:ln>
              <a:solidFill>
                <a:schemeClr val="tx1"/>
              </a:solidFill>
              <a:effectLst/>
              <a:latin typeface="Arial" charset="0"/>
            </a:endParaRPr>
          </a:p>
        </p:txBody>
      </p:sp>
      <p:pic>
        <p:nvPicPr>
          <p:cNvPr id="1031" name="Picture 7" descr="C:\Program Files\Microsoft Office\MEDIA\CAGCAT10\j0292020.wmf"/>
          <p:cNvPicPr>
            <a:picLocks noChangeAspect="1" noChangeArrowheads="1"/>
          </p:cNvPicPr>
          <p:nvPr/>
        </p:nvPicPr>
        <p:blipFill>
          <a:blip r:embed="rId3" cstate="print"/>
          <a:srcRect/>
          <a:stretch>
            <a:fillRect/>
          </a:stretch>
        </p:blipFill>
        <p:spPr bwMode="auto">
          <a:xfrm>
            <a:off x="838200" y="1752600"/>
            <a:ext cx="1869034" cy="1773936"/>
          </a:xfrm>
          <a:prstGeom prst="rect">
            <a:avLst/>
          </a:prstGeom>
          <a:noFill/>
        </p:spPr>
      </p:pic>
      <p:sp>
        <p:nvSpPr>
          <p:cNvPr id="41" name="TextBox 40"/>
          <p:cNvSpPr txBox="1"/>
          <p:nvPr/>
        </p:nvSpPr>
        <p:spPr>
          <a:xfrm>
            <a:off x="673343" y="3733800"/>
            <a:ext cx="926857" cy="861774"/>
          </a:xfrm>
          <a:prstGeom prst="rect">
            <a:avLst/>
          </a:prstGeom>
          <a:noFill/>
        </p:spPr>
        <p:txBody>
          <a:bodyPr wrap="none" rtlCol="0">
            <a:spAutoFit/>
          </a:bodyPr>
          <a:lstStyle/>
          <a:p>
            <a:r>
              <a:rPr lang="en-US" dirty="0" err="1" smtClean="0"/>
              <a:t>Jsmith</a:t>
            </a:r>
            <a:endParaRPr lang="en-US" dirty="0" smtClean="0"/>
          </a:p>
          <a:p>
            <a:r>
              <a:rPr lang="en-US" sz="1600" dirty="0" smtClean="0"/>
              <a:t>Groups:</a:t>
            </a:r>
          </a:p>
          <a:p>
            <a:r>
              <a:rPr lang="en-US" sz="1600" dirty="0" smtClean="0"/>
              <a:t>    Sales</a:t>
            </a:r>
            <a:endParaRPr lang="en-CA" sz="1600" dirty="0"/>
          </a:p>
        </p:txBody>
      </p:sp>
      <p:sp>
        <p:nvSpPr>
          <p:cNvPr id="42" name="Oval 41"/>
          <p:cNvSpPr/>
          <p:nvPr/>
        </p:nvSpPr>
        <p:spPr bwMode="auto">
          <a:xfrm>
            <a:off x="1828800" y="3733800"/>
            <a:ext cx="914400" cy="9144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SID   </a:t>
            </a:r>
            <a:endParaRPr kumimoji="0" lang="en-CA" sz="1800" b="0" i="0" u="none" strike="noStrike" cap="none" normalizeH="0" baseline="0" dirty="0" smtClean="0">
              <a:ln>
                <a:noFill/>
              </a:ln>
              <a:solidFill>
                <a:schemeClr val="tx1"/>
              </a:solidFill>
              <a:effectLst/>
              <a:latin typeface="Arial" charset="0"/>
            </a:endParaRPr>
          </a:p>
        </p:txBody>
      </p:sp>
      <p:cxnSp>
        <p:nvCxnSpPr>
          <p:cNvPr id="44" name="Straight Arrow Connector 43"/>
          <p:cNvCxnSpPr/>
          <p:nvPr/>
        </p:nvCxnSpPr>
        <p:spPr bwMode="auto">
          <a:xfrm>
            <a:off x="2743200" y="3200400"/>
            <a:ext cx="838200" cy="228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p:cNvSpPr txBox="1"/>
          <p:nvPr/>
        </p:nvSpPr>
        <p:spPr>
          <a:xfrm>
            <a:off x="609600" y="5105400"/>
            <a:ext cx="2514600" cy="1200329"/>
          </a:xfrm>
          <a:prstGeom prst="rect">
            <a:avLst/>
          </a:prstGeom>
          <a:noFill/>
        </p:spPr>
        <p:txBody>
          <a:bodyPr wrap="square" rtlCol="0">
            <a:spAutoFit/>
          </a:bodyPr>
          <a:lstStyle/>
          <a:p>
            <a:r>
              <a:rPr lang="en-US" dirty="0" smtClean="0"/>
              <a:t>When you log on using your user ID and password you receive the Access Token</a:t>
            </a:r>
            <a:endParaRPr lang="en-US" dirty="0"/>
          </a:p>
        </p:txBody>
      </p:sp>
      <p:sp>
        <p:nvSpPr>
          <p:cNvPr id="13" name="TextBox 12"/>
          <p:cNvSpPr txBox="1"/>
          <p:nvPr/>
        </p:nvSpPr>
        <p:spPr>
          <a:xfrm>
            <a:off x="4800600" y="5257800"/>
            <a:ext cx="3733800" cy="1200329"/>
          </a:xfrm>
          <a:prstGeom prst="rect">
            <a:avLst/>
          </a:prstGeom>
          <a:noFill/>
        </p:spPr>
        <p:txBody>
          <a:bodyPr wrap="square" rtlCol="0">
            <a:spAutoFit/>
          </a:bodyPr>
          <a:lstStyle/>
          <a:p>
            <a:r>
              <a:rPr lang="en-US" dirty="0" smtClean="0"/>
              <a:t>The Access Token is compared with the ACE’s in the ACL to determine what you can do with the resource</a:t>
            </a:r>
            <a:endParaRPr lang="en-US" dirty="0"/>
          </a:p>
        </p:txBody>
      </p:sp>
      <p:sp>
        <p:nvSpPr>
          <p:cNvPr id="14" name="TextBox 13"/>
          <p:cNvSpPr txBox="1"/>
          <p:nvPr/>
        </p:nvSpPr>
        <p:spPr>
          <a:xfrm>
            <a:off x="3124200" y="1676400"/>
            <a:ext cx="5181600" cy="461665"/>
          </a:xfrm>
          <a:prstGeom prst="rect">
            <a:avLst/>
          </a:prstGeom>
          <a:noFill/>
        </p:spPr>
        <p:txBody>
          <a:bodyPr wrap="square" rtlCol="0">
            <a:spAutoFit/>
          </a:bodyPr>
          <a:lstStyle/>
          <a:p>
            <a:r>
              <a:rPr lang="en-US" sz="2400" dirty="0" smtClean="0">
                <a:solidFill>
                  <a:srgbClr val="0000CC"/>
                </a:solidFill>
              </a:rPr>
              <a:t>What can </a:t>
            </a:r>
            <a:r>
              <a:rPr lang="en-US" sz="2400" dirty="0" err="1" smtClean="0">
                <a:solidFill>
                  <a:srgbClr val="0000CC"/>
                </a:solidFill>
              </a:rPr>
              <a:t>Jsmith</a:t>
            </a:r>
            <a:r>
              <a:rPr lang="en-US" sz="2400" dirty="0" smtClean="0">
                <a:solidFill>
                  <a:srgbClr val="0000CC"/>
                </a:solidFill>
              </a:rPr>
              <a:t> do with this folder?</a:t>
            </a:r>
            <a:endParaRPr lang="en-US" sz="24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5" grpId="0" animBg="1"/>
      <p:bldP spid="41" grpId="0"/>
      <p:bldP spid="42" grpId="0" animBg="1"/>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Assigning Standard NTFS Permissions</a:t>
            </a:r>
            <a:endParaRPr lang="en-CA" dirty="0"/>
          </a:p>
        </p:txBody>
      </p:sp>
      <p:pic>
        <p:nvPicPr>
          <p:cNvPr id="5122" name="Picture 2"/>
          <p:cNvPicPr>
            <a:picLocks noChangeAspect="1" noChangeArrowheads="1"/>
          </p:cNvPicPr>
          <p:nvPr/>
        </p:nvPicPr>
        <p:blipFill>
          <a:blip r:embed="rId3" cstate="print"/>
          <a:srcRect/>
          <a:stretch>
            <a:fillRect/>
          </a:stretch>
        </p:blipFill>
        <p:spPr bwMode="auto">
          <a:xfrm>
            <a:off x="533400" y="1752600"/>
            <a:ext cx="3609975" cy="43624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181475" y="2638425"/>
            <a:ext cx="4505325" cy="2466975"/>
          </a:xfrm>
          <a:prstGeom prst="rect">
            <a:avLst/>
          </a:prstGeom>
          <a:noFill/>
          <a:ln w="9525">
            <a:noFill/>
            <a:miter lim="800000"/>
            <a:headEnd/>
            <a:tailEnd/>
          </a:ln>
          <a:effectLst/>
        </p:spPr>
      </p:pic>
      <p:sp>
        <p:nvSpPr>
          <p:cNvPr id="5" name="Rectangle 4"/>
          <p:cNvSpPr/>
          <p:nvPr/>
        </p:nvSpPr>
        <p:spPr bwMode="auto">
          <a:xfrm>
            <a:off x="2362200" y="3962400"/>
            <a:ext cx="7620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NTFS Standard Permissions – Full Control</a:t>
            </a:r>
            <a:endParaRPr lang="en-CA" dirty="0"/>
          </a:p>
        </p:txBody>
      </p:sp>
      <p:sp>
        <p:nvSpPr>
          <p:cNvPr id="44034" name="Text Placeholder 3"/>
          <p:cNvSpPr>
            <a:spLocks noGrp="1"/>
          </p:cNvSpPr>
          <p:nvPr>
            <p:ph type="body" idx="1"/>
          </p:nvPr>
        </p:nvSpPr>
        <p:spPr/>
        <p:txBody>
          <a:bodyPr/>
          <a:lstStyle/>
          <a:p>
            <a:r>
              <a:rPr lang="en-US" dirty="0" smtClean="0"/>
              <a:t>Folder</a:t>
            </a:r>
            <a:endParaRPr lang="en-CA" dirty="0" smtClean="0"/>
          </a:p>
        </p:txBody>
      </p:sp>
      <p:sp>
        <p:nvSpPr>
          <p:cNvPr id="44035" name="Content Placeholder 4"/>
          <p:cNvSpPr>
            <a:spLocks noGrp="1"/>
          </p:cNvSpPr>
          <p:nvPr>
            <p:ph sz="half" idx="2"/>
          </p:nvPr>
        </p:nvSpPr>
        <p:spPr/>
        <p:txBody>
          <a:bodyPr/>
          <a:lstStyle/>
          <a:p>
            <a:r>
              <a:rPr lang="en-CA" dirty="0" smtClean="0"/>
              <a:t>Modify the folder permissions.</a:t>
            </a:r>
          </a:p>
          <a:p>
            <a:r>
              <a:rPr lang="en-CA" dirty="0" smtClean="0"/>
              <a:t>Take ownership of the folder.</a:t>
            </a:r>
          </a:p>
          <a:p>
            <a:r>
              <a:rPr lang="en-CA" dirty="0" smtClean="0"/>
              <a:t>Delete subfolders and files contained in the folder.</a:t>
            </a:r>
          </a:p>
          <a:p>
            <a:r>
              <a:rPr lang="en-CA" dirty="0" smtClean="0"/>
              <a:t>Perform all actions associated with all of the other NTFS folder permissions.</a:t>
            </a:r>
          </a:p>
        </p:txBody>
      </p:sp>
      <p:sp>
        <p:nvSpPr>
          <p:cNvPr id="44036" name="Text Placeholder 5"/>
          <p:cNvSpPr>
            <a:spLocks noGrp="1"/>
          </p:cNvSpPr>
          <p:nvPr>
            <p:ph type="body" sz="quarter" idx="3"/>
          </p:nvPr>
        </p:nvSpPr>
        <p:spPr/>
        <p:txBody>
          <a:bodyPr/>
          <a:lstStyle/>
          <a:p>
            <a:r>
              <a:rPr lang="en-US" smtClean="0"/>
              <a:t>File</a:t>
            </a:r>
            <a:endParaRPr lang="en-CA" smtClean="0"/>
          </a:p>
        </p:txBody>
      </p:sp>
      <p:sp>
        <p:nvSpPr>
          <p:cNvPr id="44037" name="Content Placeholder 6"/>
          <p:cNvSpPr>
            <a:spLocks noGrp="1"/>
          </p:cNvSpPr>
          <p:nvPr>
            <p:ph sz="quarter" idx="4"/>
          </p:nvPr>
        </p:nvSpPr>
        <p:spPr/>
        <p:txBody>
          <a:bodyPr/>
          <a:lstStyle/>
          <a:p>
            <a:r>
              <a:rPr lang="en-US" smtClean="0"/>
              <a:t>Modify the file permissions.</a:t>
            </a:r>
            <a:endParaRPr lang="en-CA" smtClean="0"/>
          </a:p>
          <a:p>
            <a:r>
              <a:rPr lang="en-US" smtClean="0"/>
              <a:t>Take ownership of the file.</a:t>
            </a:r>
            <a:endParaRPr lang="en-CA" smtClean="0"/>
          </a:p>
          <a:p>
            <a:r>
              <a:rPr lang="en-US" smtClean="0"/>
              <a:t>Perform all actions associated with all of the other NTFS file permissions.</a:t>
            </a:r>
            <a:endParaRPr lang="en-CA"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NTFS Standard Permissions – Modify</a:t>
            </a:r>
            <a:endParaRPr lang="en-CA" dirty="0"/>
          </a:p>
        </p:txBody>
      </p:sp>
      <p:sp>
        <p:nvSpPr>
          <p:cNvPr id="46082" name="Text Placeholder 3"/>
          <p:cNvSpPr>
            <a:spLocks noGrp="1"/>
          </p:cNvSpPr>
          <p:nvPr>
            <p:ph type="body" idx="1"/>
          </p:nvPr>
        </p:nvSpPr>
        <p:spPr/>
        <p:txBody>
          <a:bodyPr/>
          <a:lstStyle/>
          <a:p>
            <a:r>
              <a:rPr lang="en-US" smtClean="0"/>
              <a:t>Folder</a:t>
            </a:r>
            <a:endParaRPr lang="en-CA" smtClean="0"/>
          </a:p>
        </p:txBody>
      </p:sp>
      <p:sp>
        <p:nvSpPr>
          <p:cNvPr id="46083" name="Content Placeholder 4"/>
          <p:cNvSpPr>
            <a:spLocks noGrp="1"/>
          </p:cNvSpPr>
          <p:nvPr>
            <p:ph sz="half" idx="2"/>
          </p:nvPr>
        </p:nvSpPr>
        <p:spPr/>
        <p:txBody>
          <a:bodyPr/>
          <a:lstStyle/>
          <a:p>
            <a:r>
              <a:rPr lang="en-CA" smtClean="0"/>
              <a:t>Delete the folder.</a:t>
            </a:r>
          </a:p>
          <a:p>
            <a:r>
              <a:rPr lang="en-CA" smtClean="0"/>
              <a:t>Perform all actions associated with the Write and the Read &amp; Execute permissions.</a:t>
            </a:r>
          </a:p>
        </p:txBody>
      </p:sp>
      <p:sp>
        <p:nvSpPr>
          <p:cNvPr id="46084" name="Text Placeholder 5"/>
          <p:cNvSpPr>
            <a:spLocks noGrp="1"/>
          </p:cNvSpPr>
          <p:nvPr>
            <p:ph type="body" sz="quarter" idx="3"/>
          </p:nvPr>
        </p:nvSpPr>
        <p:spPr/>
        <p:txBody>
          <a:bodyPr/>
          <a:lstStyle/>
          <a:p>
            <a:r>
              <a:rPr lang="en-US" smtClean="0"/>
              <a:t>File</a:t>
            </a:r>
            <a:endParaRPr lang="en-CA" smtClean="0"/>
          </a:p>
        </p:txBody>
      </p:sp>
      <p:sp>
        <p:nvSpPr>
          <p:cNvPr id="46085" name="Content Placeholder 6"/>
          <p:cNvSpPr>
            <a:spLocks noGrp="1"/>
          </p:cNvSpPr>
          <p:nvPr>
            <p:ph sz="quarter" idx="4"/>
          </p:nvPr>
        </p:nvSpPr>
        <p:spPr/>
        <p:txBody>
          <a:bodyPr/>
          <a:lstStyle/>
          <a:p>
            <a:r>
              <a:rPr lang="en-US" smtClean="0"/>
              <a:t>Modify the file.</a:t>
            </a:r>
            <a:endParaRPr lang="en-CA" smtClean="0"/>
          </a:p>
          <a:p>
            <a:r>
              <a:rPr lang="en-US" smtClean="0"/>
              <a:t>Delete the file.</a:t>
            </a:r>
            <a:endParaRPr lang="en-CA" smtClean="0"/>
          </a:p>
          <a:p>
            <a:r>
              <a:rPr lang="en-US" smtClean="0"/>
              <a:t>Perform all actions associated with the Write and the Read &amp; Execute permissions.</a:t>
            </a:r>
            <a:endParaRPr lang="en-CA"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NTFS Standard Permissions – Read &amp; Execute</a:t>
            </a:r>
            <a:endParaRPr lang="en-CA" dirty="0"/>
          </a:p>
        </p:txBody>
      </p:sp>
      <p:sp>
        <p:nvSpPr>
          <p:cNvPr id="47106" name="Text Placeholder 3"/>
          <p:cNvSpPr>
            <a:spLocks noGrp="1"/>
          </p:cNvSpPr>
          <p:nvPr>
            <p:ph type="body" idx="1"/>
          </p:nvPr>
        </p:nvSpPr>
        <p:spPr/>
        <p:txBody>
          <a:bodyPr/>
          <a:lstStyle/>
          <a:p>
            <a:r>
              <a:rPr lang="en-US" smtClean="0"/>
              <a:t>Folder</a:t>
            </a:r>
            <a:endParaRPr lang="en-CA" smtClean="0"/>
          </a:p>
        </p:txBody>
      </p:sp>
      <p:sp>
        <p:nvSpPr>
          <p:cNvPr id="47107" name="Content Placeholder 4"/>
          <p:cNvSpPr>
            <a:spLocks noGrp="1"/>
          </p:cNvSpPr>
          <p:nvPr>
            <p:ph sz="half" idx="2"/>
          </p:nvPr>
        </p:nvSpPr>
        <p:spPr/>
        <p:txBody>
          <a:bodyPr/>
          <a:lstStyle/>
          <a:p>
            <a:r>
              <a:rPr lang="en-CA" smtClean="0"/>
              <a:t>Navigate through restricted folders to reach other files and folders. </a:t>
            </a:r>
          </a:p>
          <a:p>
            <a:r>
              <a:rPr lang="en-CA" smtClean="0"/>
              <a:t>Perform all actions associated with the Read and List Folder Contents permissions.</a:t>
            </a:r>
          </a:p>
        </p:txBody>
      </p:sp>
      <p:sp>
        <p:nvSpPr>
          <p:cNvPr id="47108" name="Text Placeholder 5"/>
          <p:cNvSpPr>
            <a:spLocks noGrp="1"/>
          </p:cNvSpPr>
          <p:nvPr>
            <p:ph type="body" sz="quarter" idx="3"/>
          </p:nvPr>
        </p:nvSpPr>
        <p:spPr/>
        <p:txBody>
          <a:bodyPr/>
          <a:lstStyle/>
          <a:p>
            <a:r>
              <a:rPr lang="en-US" smtClean="0"/>
              <a:t>File</a:t>
            </a:r>
            <a:endParaRPr lang="en-CA" smtClean="0"/>
          </a:p>
        </p:txBody>
      </p:sp>
      <p:sp>
        <p:nvSpPr>
          <p:cNvPr id="47109" name="Content Placeholder 6"/>
          <p:cNvSpPr>
            <a:spLocks noGrp="1"/>
          </p:cNvSpPr>
          <p:nvPr>
            <p:ph sz="quarter" idx="4"/>
          </p:nvPr>
        </p:nvSpPr>
        <p:spPr/>
        <p:txBody>
          <a:bodyPr/>
          <a:lstStyle/>
          <a:p>
            <a:r>
              <a:rPr lang="en-US" smtClean="0"/>
              <a:t>Perform all actions associated with the Read permission.</a:t>
            </a:r>
            <a:endParaRPr lang="en-CA" smtClean="0"/>
          </a:p>
          <a:p>
            <a:r>
              <a:rPr lang="en-US" smtClean="0"/>
              <a:t>Run applications.</a:t>
            </a:r>
            <a:endParaRPr lang="en-C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NTFS Standard Permissions – List Folder</a:t>
            </a:r>
            <a:endParaRPr lang="en-CA" dirty="0"/>
          </a:p>
        </p:txBody>
      </p:sp>
      <p:sp>
        <p:nvSpPr>
          <p:cNvPr id="48130" name="Text Placeholder 3"/>
          <p:cNvSpPr>
            <a:spLocks noGrp="1"/>
          </p:cNvSpPr>
          <p:nvPr>
            <p:ph type="body" idx="1"/>
          </p:nvPr>
        </p:nvSpPr>
        <p:spPr/>
        <p:txBody>
          <a:bodyPr/>
          <a:lstStyle/>
          <a:p>
            <a:r>
              <a:rPr lang="en-US" smtClean="0"/>
              <a:t>Folder</a:t>
            </a:r>
            <a:endParaRPr lang="en-CA" smtClean="0"/>
          </a:p>
        </p:txBody>
      </p:sp>
      <p:sp>
        <p:nvSpPr>
          <p:cNvPr id="48131" name="Content Placeholder 4"/>
          <p:cNvSpPr>
            <a:spLocks noGrp="1"/>
          </p:cNvSpPr>
          <p:nvPr>
            <p:ph sz="half" idx="2"/>
          </p:nvPr>
        </p:nvSpPr>
        <p:spPr/>
        <p:txBody>
          <a:bodyPr/>
          <a:lstStyle/>
          <a:p>
            <a:r>
              <a:rPr lang="en-US" smtClean="0"/>
              <a:t>View the names of the files and subfolders contained in the folder.</a:t>
            </a:r>
            <a:endParaRPr lang="en-CA" smtClean="0"/>
          </a:p>
        </p:txBody>
      </p:sp>
      <p:sp>
        <p:nvSpPr>
          <p:cNvPr id="48132" name="Text Placeholder 5"/>
          <p:cNvSpPr>
            <a:spLocks noGrp="1"/>
          </p:cNvSpPr>
          <p:nvPr>
            <p:ph type="body" sz="quarter" idx="3"/>
          </p:nvPr>
        </p:nvSpPr>
        <p:spPr/>
        <p:txBody>
          <a:bodyPr/>
          <a:lstStyle/>
          <a:p>
            <a:r>
              <a:rPr lang="en-US" smtClean="0"/>
              <a:t>File</a:t>
            </a:r>
            <a:endParaRPr lang="en-CA" smtClean="0"/>
          </a:p>
        </p:txBody>
      </p:sp>
      <p:sp>
        <p:nvSpPr>
          <p:cNvPr id="48133" name="Content Placeholder 6"/>
          <p:cNvSpPr>
            <a:spLocks noGrp="1"/>
          </p:cNvSpPr>
          <p:nvPr>
            <p:ph sz="quarter" idx="4"/>
          </p:nvPr>
        </p:nvSpPr>
        <p:spPr/>
        <p:txBody>
          <a:bodyPr/>
          <a:lstStyle/>
          <a:p>
            <a:r>
              <a:rPr lang="en-US" smtClean="0"/>
              <a:t>Not applicable</a:t>
            </a:r>
            <a:endParaRPr lang="en-CA"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NTFS Standard Permissions – Read</a:t>
            </a:r>
            <a:endParaRPr lang="en-CA" dirty="0"/>
          </a:p>
        </p:txBody>
      </p:sp>
      <p:sp>
        <p:nvSpPr>
          <p:cNvPr id="49154" name="Text Placeholder 3"/>
          <p:cNvSpPr>
            <a:spLocks noGrp="1"/>
          </p:cNvSpPr>
          <p:nvPr>
            <p:ph type="body" idx="1"/>
          </p:nvPr>
        </p:nvSpPr>
        <p:spPr/>
        <p:txBody>
          <a:bodyPr/>
          <a:lstStyle/>
          <a:p>
            <a:r>
              <a:rPr lang="en-US" smtClean="0"/>
              <a:t>Folder</a:t>
            </a:r>
            <a:endParaRPr lang="en-CA" smtClean="0"/>
          </a:p>
        </p:txBody>
      </p:sp>
      <p:sp>
        <p:nvSpPr>
          <p:cNvPr id="49155" name="Content Placeholder 4"/>
          <p:cNvSpPr>
            <a:spLocks noGrp="1"/>
          </p:cNvSpPr>
          <p:nvPr>
            <p:ph sz="half" idx="2"/>
          </p:nvPr>
        </p:nvSpPr>
        <p:spPr/>
        <p:txBody>
          <a:bodyPr/>
          <a:lstStyle/>
          <a:p>
            <a:r>
              <a:rPr lang="en-CA" smtClean="0"/>
              <a:t>See the files and subfolders contained in the folder.</a:t>
            </a:r>
          </a:p>
          <a:p>
            <a:r>
              <a:rPr lang="en-CA" smtClean="0"/>
              <a:t>View the ownership, permissions, and attributes of the folder.</a:t>
            </a:r>
          </a:p>
        </p:txBody>
      </p:sp>
      <p:sp>
        <p:nvSpPr>
          <p:cNvPr id="49156" name="Text Placeholder 5"/>
          <p:cNvSpPr>
            <a:spLocks noGrp="1"/>
          </p:cNvSpPr>
          <p:nvPr>
            <p:ph type="body" sz="quarter" idx="3"/>
          </p:nvPr>
        </p:nvSpPr>
        <p:spPr/>
        <p:txBody>
          <a:bodyPr/>
          <a:lstStyle/>
          <a:p>
            <a:r>
              <a:rPr lang="en-US" smtClean="0"/>
              <a:t>File</a:t>
            </a:r>
            <a:endParaRPr lang="en-CA" smtClean="0"/>
          </a:p>
        </p:txBody>
      </p:sp>
      <p:sp>
        <p:nvSpPr>
          <p:cNvPr id="49157" name="Content Placeholder 6"/>
          <p:cNvSpPr>
            <a:spLocks noGrp="1"/>
          </p:cNvSpPr>
          <p:nvPr>
            <p:ph sz="quarter" idx="4"/>
          </p:nvPr>
        </p:nvSpPr>
        <p:spPr/>
        <p:txBody>
          <a:bodyPr/>
          <a:lstStyle/>
          <a:p>
            <a:r>
              <a:rPr lang="en-US" smtClean="0"/>
              <a:t>Read the contents of the file.</a:t>
            </a:r>
            <a:endParaRPr lang="en-CA" smtClean="0"/>
          </a:p>
          <a:p>
            <a:r>
              <a:rPr lang="en-US" smtClean="0"/>
              <a:t>View the ownership, permissions, and attributes of the file.</a:t>
            </a:r>
            <a:endParaRPr lang="en-CA"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NTFS Standard Permissions – Write</a:t>
            </a:r>
            <a:endParaRPr lang="en-CA" dirty="0"/>
          </a:p>
        </p:txBody>
      </p:sp>
      <p:sp>
        <p:nvSpPr>
          <p:cNvPr id="50178" name="Text Placeholder 3"/>
          <p:cNvSpPr>
            <a:spLocks noGrp="1"/>
          </p:cNvSpPr>
          <p:nvPr>
            <p:ph type="body" idx="1"/>
          </p:nvPr>
        </p:nvSpPr>
        <p:spPr/>
        <p:txBody>
          <a:bodyPr/>
          <a:lstStyle/>
          <a:p>
            <a:r>
              <a:rPr lang="en-US" smtClean="0"/>
              <a:t>Folder</a:t>
            </a:r>
            <a:endParaRPr lang="en-CA" smtClean="0"/>
          </a:p>
        </p:txBody>
      </p:sp>
      <p:sp>
        <p:nvSpPr>
          <p:cNvPr id="50179" name="Content Placeholder 4"/>
          <p:cNvSpPr>
            <a:spLocks noGrp="1"/>
          </p:cNvSpPr>
          <p:nvPr>
            <p:ph sz="half" idx="2"/>
          </p:nvPr>
        </p:nvSpPr>
        <p:spPr/>
        <p:txBody>
          <a:bodyPr/>
          <a:lstStyle/>
          <a:p>
            <a:r>
              <a:rPr lang="en-CA" smtClean="0"/>
              <a:t>Create new files and subfolders inside the folder. </a:t>
            </a:r>
          </a:p>
          <a:p>
            <a:r>
              <a:rPr lang="en-CA" smtClean="0"/>
              <a:t>Modify the folder attributes.</a:t>
            </a:r>
          </a:p>
          <a:p>
            <a:r>
              <a:rPr lang="en-CA" smtClean="0"/>
              <a:t>View the ownership and permissions of the folder.</a:t>
            </a:r>
          </a:p>
        </p:txBody>
      </p:sp>
      <p:sp>
        <p:nvSpPr>
          <p:cNvPr id="50180" name="Text Placeholder 5"/>
          <p:cNvSpPr>
            <a:spLocks noGrp="1"/>
          </p:cNvSpPr>
          <p:nvPr>
            <p:ph type="body" sz="quarter" idx="3"/>
          </p:nvPr>
        </p:nvSpPr>
        <p:spPr/>
        <p:txBody>
          <a:bodyPr/>
          <a:lstStyle/>
          <a:p>
            <a:r>
              <a:rPr lang="en-US" smtClean="0"/>
              <a:t>File</a:t>
            </a:r>
            <a:endParaRPr lang="en-CA" smtClean="0"/>
          </a:p>
        </p:txBody>
      </p:sp>
      <p:sp>
        <p:nvSpPr>
          <p:cNvPr id="50181" name="Content Placeholder 6"/>
          <p:cNvSpPr>
            <a:spLocks noGrp="1"/>
          </p:cNvSpPr>
          <p:nvPr>
            <p:ph sz="quarter" idx="4"/>
          </p:nvPr>
        </p:nvSpPr>
        <p:spPr/>
        <p:txBody>
          <a:bodyPr/>
          <a:lstStyle/>
          <a:p>
            <a:r>
              <a:rPr lang="en-US" smtClean="0"/>
              <a:t>Overwrite the file.</a:t>
            </a:r>
            <a:endParaRPr lang="en-CA" smtClean="0"/>
          </a:p>
          <a:p>
            <a:r>
              <a:rPr lang="en-US" smtClean="0"/>
              <a:t>Modify the file attributes.</a:t>
            </a:r>
            <a:endParaRPr lang="en-CA" smtClean="0"/>
          </a:p>
          <a:p>
            <a:r>
              <a:rPr lang="en-US" smtClean="0"/>
              <a:t>View the ownership and permissions of the file.</a:t>
            </a:r>
            <a:endParaRPr lang="en-C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Assigning Special NTFS Permissions</a:t>
            </a:r>
            <a:endParaRPr lang="en-CA" dirty="0"/>
          </a:p>
        </p:txBody>
      </p:sp>
      <p:pic>
        <p:nvPicPr>
          <p:cNvPr id="6146" name="Picture 2"/>
          <p:cNvPicPr>
            <a:picLocks noChangeAspect="1" noChangeArrowheads="1"/>
          </p:cNvPicPr>
          <p:nvPr/>
        </p:nvPicPr>
        <p:blipFill>
          <a:blip r:embed="rId3" cstate="print"/>
          <a:srcRect/>
          <a:stretch>
            <a:fillRect/>
          </a:stretch>
        </p:blipFill>
        <p:spPr bwMode="auto">
          <a:xfrm>
            <a:off x="476250" y="1638300"/>
            <a:ext cx="6076950" cy="46101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5076825" y="1647825"/>
            <a:ext cx="3609975" cy="460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Resource Ownership</a:t>
            </a:r>
            <a:endParaRPr lang="en-CA" dirty="0"/>
          </a:p>
        </p:txBody>
      </p:sp>
      <p:sp>
        <p:nvSpPr>
          <p:cNvPr id="53250" name="Content Placeholder 2"/>
          <p:cNvSpPr>
            <a:spLocks noGrp="1"/>
          </p:cNvSpPr>
          <p:nvPr>
            <p:ph idx="1"/>
          </p:nvPr>
        </p:nvSpPr>
        <p:spPr/>
        <p:txBody>
          <a:bodyPr/>
          <a:lstStyle/>
          <a:p>
            <a:r>
              <a:rPr lang="en-US" dirty="0" smtClean="0"/>
              <a:t>Every file and folder on an NTFS drive has an owner.</a:t>
            </a:r>
          </a:p>
          <a:p>
            <a:r>
              <a:rPr lang="en-US" dirty="0" smtClean="0"/>
              <a:t>The owner always has the ability to modify the permissions, even if current permissions settings deny them access.</a:t>
            </a:r>
          </a:p>
          <a:p>
            <a:r>
              <a:rPr lang="en-US" dirty="0" smtClean="0"/>
              <a:t>The owner is the person who created the file or folder.</a:t>
            </a:r>
          </a:p>
          <a:p>
            <a:r>
              <a:rPr lang="en-US" dirty="0" smtClean="0"/>
              <a:t>Others with the “Take Ownership” permission can become the owner.</a:t>
            </a: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Permissions</a:t>
            </a:r>
            <a:endParaRPr lang="en-CA" dirty="0"/>
          </a:p>
        </p:txBody>
      </p:sp>
      <p:sp>
        <p:nvSpPr>
          <p:cNvPr id="20482" name="Content Placeholder 3"/>
          <p:cNvSpPr>
            <a:spLocks noGrp="1"/>
          </p:cNvSpPr>
          <p:nvPr>
            <p:ph idx="1"/>
          </p:nvPr>
        </p:nvSpPr>
        <p:spPr/>
        <p:txBody>
          <a:bodyPr/>
          <a:lstStyle/>
          <a:p>
            <a:r>
              <a:rPr lang="en-US" dirty="0" smtClean="0"/>
              <a:t>Privileges granted to specific system entities, such as</a:t>
            </a:r>
          </a:p>
          <a:p>
            <a:pPr lvl="1"/>
            <a:r>
              <a:rPr lang="en-US" dirty="0" smtClean="0"/>
              <a:t>Users</a:t>
            </a:r>
          </a:p>
          <a:p>
            <a:pPr lvl="1"/>
            <a:r>
              <a:rPr lang="en-US" dirty="0" smtClean="0"/>
              <a:t>Groups</a:t>
            </a:r>
          </a:p>
          <a:p>
            <a:pPr lvl="1"/>
            <a:r>
              <a:rPr lang="en-US" dirty="0" smtClean="0"/>
              <a:t>Computers</a:t>
            </a:r>
          </a:p>
          <a:p>
            <a:r>
              <a:rPr lang="en-US" dirty="0" smtClean="0"/>
              <a:t>Enabling the entities to perform a task or access a resource</a:t>
            </a:r>
          </a:p>
          <a:p>
            <a:r>
              <a:rPr lang="en-US" sz="2400" dirty="0" smtClean="0"/>
              <a:t>Example - you can grant as </a:t>
            </a:r>
            <a:r>
              <a:rPr lang="en-US" sz="2400" dirty="0" err="1" smtClean="0"/>
              <a:t>pecific</a:t>
            </a:r>
            <a:r>
              <a:rPr lang="en-US" sz="2400" dirty="0" smtClean="0"/>
              <a:t> user permission to read a file, while denying that same user the permissions needed to modify or delete the file</a:t>
            </a:r>
            <a:endParaRPr lang="en-CA"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Sharing Files and Folders</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Folder Sharing in Windows 7</a:t>
            </a:r>
            <a:endParaRPr lang="en-CA" dirty="0"/>
          </a:p>
        </p:txBody>
      </p:sp>
      <p:sp>
        <p:nvSpPr>
          <p:cNvPr id="57346" name="Content Placeholder 2"/>
          <p:cNvSpPr>
            <a:spLocks noGrp="1"/>
          </p:cNvSpPr>
          <p:nvPr>
            <p:ph idx="1"/>
          </p:nvPr>
        </p:nvSpPr>
        <p:spPr/>
        <p:txBody>
          <a:bodyPr/>
          <a:lstStyle/>
          <a:p>
            <a:r>
              <a:rPr lang="en-US" dirty="0" smtClean="0"/>
              <a:t>Any folder sharing</a:t>
            </a:r>
          </a:p>
          <a:p>
            <a:r>
              <a:rPr lang="en-US" dirty="0" smtClean="0"/>
              <a:t>Public folder sharing</a:t>
            </a:r>
          </a:p>
          <a:p>
            <a:r>
              <a:rPr lang="en-US" dirty="0" err="1" smtClean="0"/>
              <a:t>Homegroup</a:t>
            </a:r>
            <a:r>
              <a:rPr lang="en-US" dirty="0" smtClean="0"/>
              <a:t> sharing</a:t>
            </a: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Sharing with </a:t>
            </a:r>
            <a:r>
              <a:rPr lang="en-US" dirty="0" err="1" smtClean="0"/>
              <a:t>Homegroups</a:t>
            </a:r>
            <a:endParaRPr lang="en-CA" dirty="0"/>
          </a:p>
        </p:txBody>
      </p:sp>
      <p:sp>
        <p:nvSpPr>
          <p:cNvPr id="59394" name="Content Placeholder 2"/>
          <p:cNvSpPr>
            <a:spLocks noGrp="1"/>
          </p:cNvSpPr>
          <p:nvPr>
            <p:ph idx="1"/>
          </p:nvPr>
        </p:nvSpPr>
        <p:spPr/>
        <p:txBody>
          <a:bodyPr/>
          <a:lstStyle/>
          <a:p>
            <a:r>
              <a:rPr lang="en-US" dirty="0" smtClean="0"/>
              <a:t>Uses the Home network location to share the contents of libraries among all users</a:t>
            </a:r>
          </a:p>
          <a:p>
            <a:r>
              <a:rPr lang="en-US" dirty="0" smtClean="0"/>
              <a:t>Automatically configured</a:t>
            </a:r>
          </a:p>
          <a:p>
            <a:r>
              <a:rPr lang="en-US" dirty="0" smtClean="0"/>
              <a:t>Shares libraries in the users profiles</a:t>
            </a:r>
          </a:p>
          <a:p>
            <a:r>
              <a:rPr lang="en-US" dirty="0" smtClean="0"/>
              <a:t>Can add libraries</a:t>
            </a: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a:t>
            </a:r>
            <a:r>
              <a:rPr lang="en-US" dirty="0" err="1" smtClean="0"/>
              <a:t>Homegroup</a:t>
            </a:r>
            <a:endParaRPr lang="en-CA" dirty="0"/>
          </a:p>
        </p:txBody>
      </p:sp>
      <p:pic>
        <p:nvPicPr>
          <p:cNvPr id="7170" name="Picture 2"/>
          <p:cNvPicPr>
            <a:picLocks noChangeAspect="1" noChangeArrowheads="1"/>
          </p:cNvPicPr>
          <p:nvPr/>
        </p:nvPicPr>
        <p:blipFill>
          <a:blip r:embed="rId3" cstate="print"/>
          <a:srcRect/>
          <a:stretch>
            <a:fillRect/>
          </a:stretch>
        </p:blipFill>
        <p:spPr bwMode="auto">
          <a:xfrm>
            <a:off x="533400" y="1590675"/>
            <a:ext cx="4991100" cy="42005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4572000" y="2971800"/>
            <a:ext cx="40767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Working with </a:t>
            </a:r>
            <a:r>
              <a:rPr lang="en-US" dirty="0" err="1" smtClean="0"/>
              <a:t>Homegroups</a:t>
            </a:r>
            <a:endParaRPr lang="en-CA" dirty="0"/>
          </a:p>
        </p:txBody>
      </p:sp>
      <p:pic>
        <p:nvPicPr>
          <p:cNvPr id="8194" name="Picture 2"/>
          <p:cNvPicPr>
            <a:picLocks noChangeAspect="1" noChangeArrowheads="1"/>
          </p:cNvPicPr>
          <p:nvPr/>
        </p:nvPicPr>
        <p:blipFill>
          <a:blip r:embed="rId3" cstate="print"/>
          <a:srcRect/>
          <a:stretch>
            <a:fillRect/>
          </a:stretch>
        </p:blipFill>
        <p:spPr bwMode="auto">
          <a:xfrm>
            <a:off x="533400" y="1562100"/>
            <a:ext cx="5819775" cy="40005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3200400" y="2657475"/>
            <a:ext cx="5438775"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Sharing the Public Folder</a:t>
            </a:r>
            <a:endParaRPr lang="en-CA" dirty="0"/>
          </a:p>
        </p:txBody>
      </p:sp>
      <p:sp>
        <p:nvSpPr>
          <p:cNvPr id="65538" name="Content Placeholder 2"/>
          <p:cNvSpPr>
            <a:spLocks noGrp="1"/>
          </p:cNvSpPr>
          <p:nvPr>
            <p:ph idx="1"/>
          </p:nvPr>
        </p:nvSpPr>
        <p:spPr/>
        <p:txBody>
          <a:bodyPr/>
          <a:lstStyle/>
          <a:p>
            <a:r>
              <a:rPr lang="en-US" dirty="0" smtClean="0"/>
              <a:t>Simplest way to give clients file sharing capability (small business networking)</a:t>
            </a:r>
          </a:p>
          <a:p>
            <a:r>
              <a:rPr lang="en-US" dirty="0" smtClean="0"/>
              <a:t>Network Discovery and Public Folder Sharing must be turned on</a:t>
            </a:r>
          </a:p>
          <a:p>
            <a:r>
              <a:rPr lang="en-US" dirty="0" smtClean="0"/>
              <a:t>Copy files to be shared to the Public folder</a:t>
            </a: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Any Folder Sharing</a:t>
            </a:r>
            <a:endParaRPr lang="en-CA" dirty="0"/>
          </a:p>
        </p:txBody>
      </p:sp>
      <p:sp>
        <p:nvSpPr>
          <p:cNvPr id="67586" name="Content Placeholder 3"/>
          <p:cNvSpPr>
            <a:spLocks noGrp="1"/>
          </p:cNvSpPr>
          <p:nvPr>
            <p:ph sz="half" idx="1"/>
          </p:nvPr>
        </p:nvSpPr>
        <p:spPr/>
        <p:txBody>
          <a:bodyPr/>
          <a:lstStyle/>
          <a:p>
            <a:r>
              <a:rPr lang="en-US" dirty="0" smtClean="0"/>
              <a:t>Full control over what material on the computer is shared</a:t>
            </a:r>
          </a:p>
          <a:p>
            <a:r>
              <a:rPr lang="en-US" dirty="0" smtClean="0"/>
              <a:t>Which users have access and to what degree they have access</a:t>
            </a:r>
            <a:endParaRPr lang="en-CA" dirty="0" smtClean="0"/>
          </a:p>
        </p:txBody>
      </p:sp>
      <p:pic>
        <p:nvPicPr>
          <p:cNvPr id="9218" name="Picture 2"/>
          <p:cNvPicPr>
            <a:picLocks noChangeAspect="1" noChangeArrowheads="1"/>
          </p:cNvPicPr>
          <p:nvPr/>
        </p:nvPicPr>
        <p:blipFill>
          <a:blip r:embed="rId3" cstate="print"/>
          <a:srcRect/>
          <a:stretch>
            <a:fillRect/>
          </a:stretch>
        </p:blipFill>
        <p:spPr bwMode="auto">
          <a:xfrm>
            <a:off x="4162425" y="1524000"/>
            <a:ext cx="3609975" cy="46577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6000750" y="3771900"/>
            <a:ext cx="2686050" cy="270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Managing Share Permissions</a:t>
            </a:r>
            <a:endParaRPr lang="en-CA" dirty="0"/>
          </a:p>
        </p:txBody>
      </p:sp>
      <p:sp>
        <p:nvSpPr>
          <p:cNvPr id="69634" name="Content Placeholder 5"/>
          <p:cNvSpPr>
            <a:spLocks noGrp="1"/>
          </p:cNvSpPr>
          <p:nvPr>
            <p:ph sz="half" idx="1"/>
          </p:nvPr>
        </p:nvSpPr>
        <p:spPr/>
        <p:txBody>
          <a:bodyPr/>
          <a:lstStyle/>
          <a:p>
            <a:r>
              <a:rPr lang="en-US" dirty="0" smtClean="0"/>
              <a:t>Share permissions are independent from other permissions.</a:t>
            </a:r>
          </a:p>
          <a:p>
            <a:r>
              <a:rPr lang="en-US" dirty="0" smtClean="0"/>
              <a:t>With Password Protected Sharing enabled, users must have user accounts on the computer or in a domain.</a:t>
            </a:r>
            <a:endParaRPr lang="en-CA" dirty="0" smtClean="0"/>
          </a:p>
        </p:txBody>
      </p:sp>
      <p:pic>
        <p:nvPicPr>
          <p:cNvPr id="10242" name="Picture 2"/>
          <p:cNvPicPr>
            <a:picLocks noChangeAspect="1" noChangeArrowheads="1"/>
          </p:cNvPicPr>
          <p:nvPr/>
        </p:nvPicPr>
        <p:blipFill>
          <a:blip r:embed="rId3" cstate="print"/>
          <a:srcRect/>
          <a:stretch>
            <a:fillRect/>
          </a:stretch>
        </p:blipFill>
        <p:spPr bwMode="auto">
          <a:xfrm>
            <a:off x="4724400" y="1600200"/>
            <a:ext cx="3609975" cy="436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Combining Share and NTFS Permissions</a:t>
            </a:r>
          </a:p>
        </p:txBody>
      </p:sp>
      <p:grpSp>
        <p:nvGrpSpPr>
          <p:cNvPr id="32" name="Group 31"/>
          <p:cNvGrpSpPr/>
          <p:nvPr/>
        </p:nvGrpSpPr>
        <p:grpSpPr>
          <a:xfrm>
            <a:off x="609600" y="1676400"/>
            <a:ext cx="7543800" cy="4495800"/>
            <a:chOff x="609600" y="1676400"/>
            <a:chExt cx="7543800" cy="4495800"/>
          </a:xfrm>
        </p:grpSpPr>
        <p:sp>
          <p:nvSpPr>
            <p:cNvPr id="29" name="Rectangle 28"/>
            <p:cNvSpPr/>
            <p:nvPr/>
          </p:nvSpPr>
          <p:spPr bwMode="auto">
            <a:xfrm>
              <a:off x="3886200" y="1676400"/>
              <a:ext cx="4267200" cy="4495800"/>
            </a:xfrm>
            <a:prstGeom prst="rect">
              <a:avLst/>
            </a:prstGeom>
            <a:solidFill>
              <a:schemeClr val="accent5">
                <a:lumMod val="50000"/>
                <a:alpha val="2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NTFS Volume</a:t>
              </a:r>
              <a:endParaRPr kumimoji="0" lang="en-CA" sz="1800" b="0" i="0" u="none" strike="noStrike" cap="none" normalizeH="0" baseline="0" dirty="0" smtClean="0">
                <a:ln>
                  <a:noFill/>
                </a:ln>
                <a:solidFill>
                  <a:schemeClr val="tx1"/>
                </a:solidFill>
                <a:effectLst/>
                <a:latin typeface="Arial" charset="0"/>
              </a:endParaRPr>
            </a:p>
          </p:txBody>
        </p:sp>
        <p:cxnSp>
          <p:nvCxnSpPr>
            <p:cNvPr id="22" name="Straight Connector 21"/>
            <p:cNvCxnSpPr>
              <a:stCxn id="12" idx="1"/>
            </p:cNvCxnSpPr>
            <p:nvPr/>
          </p:nvCxnSpPr>
          <p:spPr bwMode="auto">
            <a:xfrm rot="10800000">
              <a:off x="5943600" y="4572001"/>
              <a:ext cx="1066800" cy="4465"/>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1027" name="Picture 3" descr="C:\Users\Katherine\AppData\Local\Microsoft\Windows\Temporary Internet Files\Content.IE5\67WPLYB2\MC900240341[1].wmf"/>
            <p:cNvPicPr>
              <a:picLocks noChangeAspect="1" noChangeArrowheads="1"/>
            </p:cNvPicPr>
            <p:nvPr/>
          </p:nvPicPr>
          <p:blipFill>
            <a:blip r:embed="rId3" cstate="print"/>
            <a:srcRect/>
            <a:stretch>
              <a:fillRect/>
            </a:stretch>
          </p:blipFill>
          <p:spPr bwMode="auto">
            <a:xfrm>
              <a:off x="609600" y="1676400"/>
              <a:ext cx="1822399" cy="1335938"/>
            </a:xfrm>
            <a:prstGeom prst="rect">
              <a:avLst/>
            </a:prstGeom>
            <a:noFill/>
          </p:spPr>
        </p:pic>
        <p:sp>
          <p:nvSpPr>
            <p:cNvPr id="1028" name="File"/>
            <p:cNvSpPr>
              <a:spLocks noEditPoints="1" noChangeArrowheads="1"/>
            </p:cNvSpPr>
            <p:nvPr/>
          </p:nvSpPr>
          <p:spPr bwMode="auto">
            <a:xfrm>
              <a:off x="4953000" y="1828800"/>
              <a:ext cx="1981200" cy="105727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Shared</a:t>
              </a:r>
              <a:br>
                <a:rPr lang="en-US" dirty="0" smtClean="0"/>
              </a:br>
              <a:r>
                <a:rPr lang="en-US" dirty="0" smtClean="0"/>
                <a:t>Folder</a:t>
              </a:r>
              <a:endParaRPr lang="en-CA" dirty="0"/>
            </a:p>
          </p:txBody>
        </p:sp>
        <p:sp>
          <p:nvSpPr>
            <p:cNvPr id="11" name="TextBox 10"/>
            <p:cNvSpPr txBox="1"/>
            <p:nvPr/>
          </p:nvSpPr>
          <p:spPr>
            <a:xfrm>
              <a:off x="7010400" y="3048000"/>
              <a:ext cx="914400" cy="923330"/>
            </a:xfrm>
            <a:prstGeom prst="rect">
              <a:avLst/>
            </a:prstGeom>
            <a:solidFill>
              <a:schemeClr val="bg1"/>
            </a:solidFill>
            <a:ln w="12700">
              <a:solidFill>
                <a:schemeClr val="tx1"/>
              </a:solidFill>
            </a:ln>
          </p:spPr>
          <p:txBody>
            <a:bodyPr wrap="square" rtlCol="0">
              <a:spAutoFit/>
            </a:bodyPr>
            <a:lstStyle/>
            <a:p>
              <a:r>
                <a:rPr lang="en-US" dirty="0" smtClean="0"/>
                <a:t> File A</a:t>
              </a:r>
            </a:p>
            <a:p>
              <a:r>
                <a:rPr lang="en-US" dirty="0" smtClean="0"/>
                <a:t> </a:t>
              </a:r>
            </a:p>
            <a:p>
              <a:r>
                <a:rPr lang="en-US" dirty="0" smtClean="0"/>
                <a:t>  </a:t>
              </a:r>
              <a:endParaRPr lang="en-CA" dirty="0"/>
            </a:p>
          </p:txBody>
        </p:sp>
        <p:sp>
          <p:nvSpPr>
            <p:cNvPr id="12" name="TextBox 11"/>
            <p:cNvSpPr txBox="1"/>
            <p:nvPr/>
          </p:nvSpPr>
          <p:spPr>
            <a:xfrm>
              <a:off x="7010400" y="4114800"/>
              <a:ext cx="914400" cy="923330"/>
            </a:xfrm>
            <a:prstGeom prst="rect">
              <a:avLst/>
            </a:prstGeom>
            <a:solidFill>
              <a:schemeClr val="bg1"/>
            </a:solidFill>
            <a:ln w="12700">
              <a:solidFill>
                <a:schemeClr val="tx1"/>
              </a:solidFill>
            </a:ln>
          </p:spPr>
          <p:txBody>
            <a:bodyPr wrap="square" rtlCol="0">
              <a:spAutoFit/>
            </a:bodyPr>
            <a:lstStyle/>
            <a:p>
              <a:r>
                <a:rPr lang="en-US" dirty="0" smtClean="0"/>
                <a:t> File B</a:t>
              </a:r>
            </a:p>
            <a:p>
              <a:r>
                <a:rPr lang="en-US" dirty="0" smtClean="0"/>
                <a:t> </a:t>
              </a:r>
            </a:p>
            <a:p>
              <a:r>
                <a:rPr lang="en-US" dirty="0" smtClean="0"/>
                <a:t>  </a:t>
              </a:r>
              <a:endParaRPr lang="en-CA" dirty="0"/>
            </a:p>
          </p:txBody>
        </p:sp>
        <p:cxnSp>
          <p:nvCxnSpPr>
            <p:cNvPr id="18" name="Straight Connector 17"/>
            <p:cNvCxnSpPr>
              <a:stCxn id="1028" idx="2"/>
            </p:cNvCxnSpPr>
            <p:nvPr/>
          </p:nvCxnSpPr>
          <p:spPr bwMode="auto">
            <a:xfrm>
              <a:off x="5943600" y="2886075"/>
              <a:ext cx="0" cy="1762125"/>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3" name="Right Arrow 12"/>
            <p:cNvSpPr/>
            <p:nvPr/>
          </p:nvSpPr>
          <p:spPr bwMode="auto">
            <a:xfrm>
              <a:off x="2895600" y="2057400"/>
              <a:ext cx="2133600"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Share Permissions</a:t>
              </a:r>
              <a:endParaRPr kumimoji="0" lang="en-CA" sz="1600" b="0" i="0" u="none" strike="noStrike" cap="none" normalizeH="0" baseline="0" dirty="0" smtClean="0">
                <a:ln>
                  <a:noFill/>
                </a:ln>
                <a:solidFill>
                  <a:schemeClr val="tx1"/>
                </a:solidFill>
                <a:effectLst/>
                <a:latin typeface="Arial" charset="0"/>
              </a:endParaRPr>
            </a:p>
          </p:txBody>
        </p:sp>
        <p:sp>
          <p:nvSpPr>
            <p:cNvPr id="16" name="Right Arrow 15"/>
            <p:cNvSpPr/>
            <p:nvPr/>
          </p:nvSpPr>
          <p:spPr bwMode="auto">
            <a:xfrm>
              <a:off x="4495800" y="4191000"/>
              <a:ext cx="2133600"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NTFS Permissions</a:t>
              </a:r>
              <a:endParaRPr kumimoji="0" lang="en-CA" sz="1600" b="0" i="0" u="none" strike="noStrike" cap="none" normalizeH="0" baseline="0" dirty="0" smtClean="0">
                <a:ln>
                  <a:noFill/>
                </a:ln>
                <a:solidFill>
                  <a:schemeClr val="tx1"/>
                </a:solidFill>
                <a:effectLst/>
                <a:latin typeface="Arial" charset="0"/>
              </a:endParaRPr>
            </a:p>
          </p:txBody>
        </p:sp>
        <p:cxnSp>
          <p:nvCxnSpPr>
            <p:cNvPr id="20" name="Straight Connector 19"/>
            <p:cNvCxnSpPr>
              <a:stCxn id="11" idx="1"/>
            </p:cNvCxnSpPr>
            <p:nvPr/>
          </p:nvCxnSpPr>
          <p:spPr bwMode="auto">
            <a:xfrm rot="10800000">
              <a:off x="5943600" y="3505201"/>
              <a:ext cx="1066800" cy="4465"/>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5" name="Right Arrow 14"/>
            <p:cNvSpPr/>
            <p:nvPr/>
          </p:nvSpPr>
          <p:spPr bwMode="auto">
            <a:xfrm>
              <a:off x="4495800" y="3124200"/>
              <a:ext cx="2133600"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NTFS Permissions</a:t>
              </a:r>
              <a:endParaRPr kumimoji="0" lang="en-CA" sz="1600" b="0" i="0" u="none" strike="noStrike" cap="none" normalizeH="0" baseline="0" dirty="0" smtClean="0">
                <a:ln>
                  <a:noFill/>
                </a:ln>
                <a:solidFill>
                  <a:schemeClr val="tx1"/>
                </a:solidFill>
                <a:effectLst/>
                <a:latin typeface="Arial" charset="0"/>
              </a:endParaRPr>
            </a:p>
          </p:txBody>
        </p:sp>
        <p:pic>
          <p:nvPicPr>
            <p:cNvPr id="1029" name="Picture 5" descr="C:\Users\Katherine\AppData\Local\Microsoft\Windows\Temporary Internet Files\Content.IE5\H6NP6XSF\MC900383836[1].wmf"/>
            <p:cNvPicPr>
              <a:picLocks noChangeAspect="1" noChangeArrowheads="1"/>
            </p:cNvPicPr>
            <p:nvPr/>
          </p:nvPicPr>
          <p:blipFill>
            <a:blip r:embed="rId4" cstate="print"/>
            <a:srcRect/>
            <a:stretch>
              <a:fillRect/>
            </a:stretch>
          </p:blipFill>
          <p:spPr bwMode="auto">
            <a:xfrm>
              <a:off x="2438400" y="2438400"/>
              <a:ext cx="1524000" cy="756209"/>
            </a:xfrm>
            <a:prstGeom prst="rect">
              <a:avLst/>
            </a:prstGeom>
            <a:noFill/>
          </p:spPr>
        </p:pic>
        <p:sp>
          <p:nvSpPr>
            <p:cNvPr id="23" name="TextBox 22"/>
            <p:cNvSpPr txBox="1"/>
            <p:nvPr/>
          </p:nvSpPr>
          <p:spPr>
            <a:xfrm>
              <a:off x="2667000" y="2743200"/>
              <a:ext cx="527709" cy="400110"/>
            </a:xfrm>
            <a:prstGeom prst="rect">
              <a:avLst/>
            </a:prstGeom>
            <a:noFill/>
          </p:spPr>
          <p:txBody>
            <a:bodyPr wrap="none" rtlCol="0">
              <a:spAutoFit/>
            </a:bodyPr>
            <a:lstStyle/>
            <a:p>
              <a:r>
                <a:rPr lang="en-US" sz="2000" b="1" dirty="0" smtClean="0"/>
                <a:t>FC</a:t>
              </a:r>
              <a:endParaRPr lang="en-CA" sz="2000" b="1" dirty="0"/>
            </a:p>
          </p:txBody>
        </p:sp>
        <p:pic>
          <p:nvPicPr>
            <p:cNvPr id="25" name="Picture 5" descr="C:\Users\Katherine\AppData\Local\Microsoft\Windows\Temporary Internet Files\Content.IE5\H6NP6XSF\MC900383836[1].wmf"/>
            <p:cNvPicPr>
              <a:picLocks noChangeAspect="1" noChangeArrowheads="1"/>
            </p:cNvPicPr>
            <p:nvPr/>
          </p:nvPicPr>
          <p:blipFill>
            <a:blip r:embed="rId4" cstate="print"/>
            <a:srcRect/>
            <a:stretch>
              <a:fillRect/>
            </a:stretch>
          </p:blipFill>
          <p:spPr bwMode="auto">
            <a:xfrm>
              <a:off x="3962400" y="4572000"/>
              <a:ext cx="1524000" cy="756209"/>
            </a:xfrm>
            <a:prstGeom prst="rect">
              <a:avLst/>
            </a:prstGeom>
            <a:noFill/>
          </p:spPr>
        </p:pic>
        <p:pic>
          <p:nvPicPr>
            <p:cNvPr id="24" name="Picture 5" descr="C:\Users\Katherine\AppData\Local\Microsoft\Windows\Temporary Internet Files\Content.IE5\H6NP6XSF\MC900383836[1].wmf"/>
            <p:cNvPicPr>
              <a:picLocks noChangeAspect="1" noChangeArrowheads="1"/>
            </p:cNvPicPr>
            <p:nvPr/>
          </p:nvPicPr>
          <p:blipFill>
            <a:blip r:embed="rId4" cstate="print"/>
            <a:srcRect/>
            <a:stretch>
              <a:fillRect/>
            </a:stretch>
          </p:blipFill>
          <p:spPr bwMode="auto">
            <a:xfrm>
              <a:off x="3962400" y="3505200"/>
              <a:ext cx="1524000" cy="756209"/>
            </a:xfrm>
            <a:prstGeom prst="rect">
              <a:avLst/>
            </a:prstGeom>
            <a:noFill/>
          </p:spPr>
        </p:pic>
        <p:sp>
          <p:nvSpPr>
            <p:cNvPr id="26" name="TextBox 25"/>
            <p:cNvSpPr txBox="1"/>
            <p:nvPr/>
          </p:nvSpPr>
          <p:spPr>
            <a:xfrm>
              <a:off x="4267200" y="3886200"/>
              <a:ext cx="370614" cy="400110"/>
            </a:xfrm>
            <a:prstGeom prst="rect">
              <a:avLst/>
            </a:prstGeom>
            <a:noFill/>
          </p:spPr>
          <p:txBody>
            <a:bodyPr wrap="none" rtlCol="0">
              <a:spAutoFit/>
            </a:bodyPr>
            <a:lstStyle/>
            <a:p>
              <a:r>
                <a:rPr lang="en-US" sz="2000" b="1" dirty="0" smtClean="0"/>
                <a:t>R</a:t>
              </a:r>
              <a:endParaRPr lang="en-CA" sz="2000" b="1" dirty="0"/>
            </a:p>
          </p:txBody>
        </p:sp>
        <p:sp>
          <p:nvSpPr>
            <p:cNvPr id="27" name="Rectangle 26"/>
            <p:cNvSpPr/>
            <p:nvPr/>
          </p:nvSpPr>
          <p:spPr>
            <a:xfrm>
              <a:off x="4191000" y="4964668"/>
              <a:ext cx="492443" cy="369332"/>
            </a:xfrm>
            <a:prstGeom prst="rect">
              <a:avLst/>
            </a:prstGeom>
          </p:spPr>
          <p:txBody>
            <a:bodyPr wrap="none">
              <a:spAutoFit/>
            </a:bodyPr>
            <a:lstStyle/>
            <a:p>
              <a:r>
                <a:rPr lang="en-US" b="1" dirty="0" smtClean="0"/>
                <a:t>FC</a:t>
              </a:r>
              <a:endParaRPr lang="en-CA" b="1" dirty="0"/>
            </a:p>
          </p:txBody>
        </p:sp>
        <p:sp>
          <p:nvSpPr>
            <p:cNvPr id="28" name="TextBox 27"/>
            <p:cNvSpPr txBox="1"/>
            <p:nvPr/>
          </p:nvSpPr>
          <p:spPr>
            <a:xfrm>
              <a:off x="1219200" y="3048000"/>
              <a:ext cx="787395" cy="369332"/>
            </a:xfrm>
            <a:prstGeom prst="rect">
              <a:avLst/>
            </a:prstGeom>
            <a:noFill/>
          </p:spPr>
          <p:txBody>
            <a:bodyPr wrap="none" rtlCol="0">
              <a:spAutoFit/>
            </a:bodyPr>
            <a:lstStyle/>
            <a:p>
              <a:r>
                <a:rPr lang="en-US" dirty="0" smtClean="0"/>
                <a:t>Users</a:t>
              </a:r>
              <a:endParaRPr lang="en-CA" dirty="0"/>
            </a:p>
          </p:txBody>
        </p:sp>
      </p:grpSp>
      <p:sp>
        <p:nvSpPr>
          <p:cNvPr id="30" name="TextBox 29"/>
          <p:cNvSpPr txBox="1"/>
          <p:nvPr/>
        </p:nvSpPr>
        <p:spPr>
          <a:xfrm>
            <a:off x="533400" y="3429000"/>
            <a:ext cx="3276600" cy="2862322"/>
          </a:xfrm>
          <a:prstGeom prst="rect">
            <a:avLst/>
          </a:prstGeom>
          <a:noFill/>
        </p:spPr>
        <p:txBody>
          <a:bodyPr wrap="square" rtlCol="0">
            <a:spAutoFit/>
          </a:bodyPr>
          <a:lstStyle/>
          <a:p>
            <a:r>
              <a:rPr lang="en-US" dirty="0" smtClean="0"/>
              <a:t>On networks already possessing a well-planned system of NTFS permissions, share permissions are not really necessary. In this case, you can safely grant the Full Control share permission to Everyone, and allow the NTFS permissions to provide </a:t>
            </a:r>
            <a:r>
              <a:rPr lang="en-US" dirty="0" err="1" smtClean="0"/>
              <a:t>securiry</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Working with Printers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Managing Permissions</a:t>
            </a:r>
            <a:endParaRPr lang="en-CA" dirty="0"/>
          </a:p>
        </p:txBody>
      </p:sp>
      <p:sp>
        <p:nvSpPr>
          <p:cNvPr id="20482" name="Content Placeholder 3"/>
          <p:cNvSpPr>
            <a:spLocks noGrp="1"/>
          </p:cNvSpPr>
          <p:nvPr>
            <p:ph idx="1"/>
          </p:nvPr>
        </p:nvSpPr>
        <p:spPr/>
        <p:txBody>
          <a:bodyPr/>
          <a:lstStyle/>
          <a:p>
            <a:r>
              <a:rPr lang="en-US" dirty="0" smtClean="0"/>
              <a:t>NTFS permissions - </a:t>
            </a:r>
            <a:r>
              <a:rPr lang="en-US" sz="2800" dirty="0" smtClean="0"/>
              <a:t>Control access to the files and folders stored on disk volumes formatted with the NTFS file system </a:t>
            </a:r>
            <a:endParaRPr lang="en-US" dirty="0" smtClean="0"/>
          </a:p>
          <a:p>
            <a:r>
              <a:rPr lang="en-US" dirty="0" smtClean="0"/>
              <a:t>Share permissions - </a:t>
            </a:r>
            <a:r>
              <a:rPr lang="en-US" sz="2800" dirty="0" smtClean="0"/>
              <a:t>Control access to files and folders shared over a network</a:t>
            </a:r>
          </a:p>
          <a:p>
            <a:r>
              <a:rPr lang="en-US" dirty="0" smtClean="0"/>
              <a:t>Registry permissions - </a:t>
            </a:r>
            <a:r>
              <a:rPr lang="en-US" sz="2800" dirty="0" smtClean="0"/>
              <a:t>Control access to specific parts of the Windows registry</a:t>
            </a:r>
          </a:p>
          <a:p>
            <a:r>
              <a:rPr lang="en-US" dirty="0" smtClean="0"/>
              <a:t>Active Directory permissions - </a:t>
            </a:r>
            <a:r>
              <a:rPr lang="en-US" sz="2800" dirty="0" smtClean="0"/>
              <a:t>Control access to specific parts of an Active Directory hierarchy</a:t>
            </a:r>
            <a:endParaRPr lang="en-C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Windows Print Architecture</a:t>
            </a:r>
          </a:p>
        </p:txBody>
      </p:sp>
      <p:pic>
        <p:nvPicPr>
          <p:cNvPr id="11266" name="Picture 2"/>
          <p:cNvPicPr>
            <a:picLocks noChangeAspect="1" noChangeArrowheads="1"/>
          </p:cNvPicPr>
          <p:nvPr/>
        </p:nvPicPr>
        <p:blipFill>
          <a:blip r:embed="rId3" cstate="print"/>
          <a:srcRect/>
          <a:stretch>
            <a:fillRect/>
          </a:stretch>
        </p:blipFill>
        <p:spPr bwMode="auto">
          <a:xfrm>
            <a:off x="571500" y="1524000"/>
            <a:ext cx="6134100" cy="3105150"/>
          </a:xfrm>
          <a:prstGeom prst="rect">
            <a:avLst/>
          </a:prstGeom>
          <a:noFill/>
          <a:ln w="9525">
            <a:noFill/>
            <a:miter lim="800000"/>
            <a:headEnd/>
            <a:tailEnd/>
          </a:ln>
          <a:effectLst/>
        </p:spPr>
      </p:pic>
      <p:sp>
        <p:nvSpPr>
          <p:cNvPr id="12" name="TextBox 11"/>
          <p:cNvSpPr txBox="1"/>
          <p:nvPr/>
        </p:nvSpPr>
        <p:spPr>
          <a:xfrm>
            <a:off x="609600" y="4876800"/>
            <a:ext cx="7924800" cy="830997"/>
          </a:xfrm>
          <a:prstGeom prst="rect">
            <a:avLst/>
          </a:prstGeom>
          <a:noFill/>
        </p:spPr>
        <p:txBody>
          <a:bodyPr wrap="square" rtlCol="0">
            <a:spAutoFit/>
          </a:bodyPr>
          <a:lstStyle/>
          <a:p>
            <a:r>
              <a:rPr lang="en-US" sz="2400" dirty="0" smtClean="0"/>
              <a:t>Printer - the software interface through which a computer</a:t>
            </a:r>
          </a:p>
          <a:p>
            <a:r>
              <a:rPr lang="en-US" sz="2400" dirty="0" smtClean="0"/>
              <a:t>communicates with a print device</a:t>
            </a:r>
            <a:endParaRPr lang="en-US" sz="2400" dirty="0"/>
          </a:p>
        </p:txBody>
      </p:sp>
      <p:sp>
        <p:nvSpPr>
          <p:cNvPr id="13" name="Rectangle 12"/>
          <p:cNvSpPr/>
          <p:nvPr/>
        </p:nvSpPr>
        <p:spPr bwMode="auto">
          <a:xfrm>
            <a:off x="5410200" y="1524000"/>
            <a:ext cx="1143000" cy="990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609600" y="4876800"/>
            <a:ext cx="7924800" cy="1200329"/>
          </a:xfrm>
          <a:prstGeom prst="rect">
            <a:avLst/>
          </a:prstGeom>
          <a:noFill/>
        </p:spPr>
        <p:txBody>
          <a:bodyPr wrap="square" rtlCol="0">
            <a:spAutoFit/>
          </a:bodyPr>
          <a:lstStyle/>
          <a:p>
            <a:r>
              <a:rPr lang="en-US" sz="2400" dirty="0" smtClean="0"/>
              <a:t>Printer Driver - a device driver that converts the print jobs generated by applications into an appropriate string of commands for a specific print device</a:t>
            </a:r>
            <a:endParaRPr lang="en-US" sz="2400" dirty="0"/>
          </a:p>
        </p:txBody>
      </p:sp>
      <p:sp>
        <p:nvSpPr>
          <p:cNvPr id="19" name="Rectangle 18"/>
          <p:cNvSpPr/>
          <p:nvPr/>
        </p:nvSpPr>
        <p:spPr bwMode="auto">
          <a:xfrm>
            <a:off x="5410200" y="3048000"/>
            <a:ext cx="1219200" cy="1143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609600" y="4876800"/>
            <a:ext cx="7924800" cy="1569660"/>
          </a:xfrm>
          <a:prstGeom prst="rect">
            <a:avLst/>
          </a:prstGeom>
          <a:noFill/>
        </p:spPr>
        <p:txBody>
          <a:bodyPr wrap="square" rtlCol="0">
            <a:spAutoFit/>
          </a:bodyPr>
          <a:lstStyle/>
          <a:p>
            <a:r>
              <a:rPr lang="en-US" sz="2400" dirty="0" smtClean="0"/>
              <a:t>Printer Server - a computer (or stand-alone device) that receives print jobs from clients and sends them to print devices that are either locally attached or connected to the network</a:t>
            </a:r>
            <a:endParaRPr lang="en-US" sz="2400" dirty="0"/>
          </a:p>
        </p:txBody>
      </p:sp>
      <p:sp>
        <p:nvSpPr>
          <p:cNvPr id="21" name="Rectangle 20"/>
          <p:cNvSpPr/>
          <p:nvPr/>
        </p:nvSpPr>
        <p:spPr bwMode="auto">
          <a:xfrm>
            <a:off x="2209800" y="2895600"/>
            <a:ext cx="1219200" cy="1447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609600" y="4876800"/>
            <a:ext cx="7924800" cy="830997"/>
          </a:xfrm>
          <a:prstGeom prst="rect">
            <a:avLst/>
          </a:prstGeom>
          <a:noFill/>
        </p:spPr>
        <p:txBody>
          <a:bodyPr wrap="square" rtlCol="0">
            <a:spAutoFit/>
          </a:bodyPr>
          <a:lstStyle/>
          <a:p>
            <a:r>
              <a:rPr lang="en-US" sz="2400" dirty="0" smtClean="0"/>
              <a:t>Print Device - the actual hardware that produces hard copy documents on paper or other print media</a:t>
            </a:r>
            <a:endParaRPr lang="en-US" sz="2400" dirty="0"/>
          </a:p>
        </p:txBody>
      </p:sp>
      <p:sp>
        <p:nvSpPr>
          <p:cNvPr id="23" name="Rectangle 22"/>
          <p:cNvSpPr/>
          <p:nvPr/>
        </p:nvSpPr>
        <p:spPr bwMode="auto">
          <a:xfrm>
            <a:off x="2362200" y="762000"/>
            <a:ext cx="1219200" cy="1447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09600" y="2971800"/>
            <a:ext cx="1295400" cy="1600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nodePh="1">
                                  <p:stCondLst>
                                    <p:cond delay="0"/>
                                  </p:stCondLst>
                                  <p:endCondLst>
                                    <p:cond evt="begin" delay="0">
                                      <p:tn val="11"/>
                                    </p:cond>
                                  </p:end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nodePh="1">
                                  <p:stCondLst>
                                    <p:cond delay="0"/>
                                  </p:stCondLst>
                                  <p:endCondLst>
                                    <p:cond evt="begin" delay="0">
                                      <p:tn val="23"/>
                                    </p:cond>
                                  </p:end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nodePh="1">
                                  <p:stCondLst>
                                    <p:cond delay="0"/>
                                  </p:stCondLst>
                                  <p:endCondLst>
                                    <p:cond evt="begin" delay="0">
                                      <p:tn val="39"/>
                                    </p:cond>
                                  </p:end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3"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nodePh="1">
                                  <p:stCondLst>
                                    <p:cond delay="0"/>
                                  </p:stCondLst>
                                  <p:endCondLst>
                                    <p:cond evt="begin" delay="0">
                                      <p:tn val="45"/>
                                    </p:cond>
                                  </p:end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nodePh="1">
                                  <p:stCondLst>
                                    <p:cond delay="0"/>
                                  </p:stCondLst>
                                  <p:endCondLst>
                                    <p:cond evt="begin" delay="0">
                                      <p:tn val="51"/>
                                    </p:cond>
                                  </p:end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8" grpId="0"/>
      <p:bldP spid="18" grpId="1"/>
      <p:bldP spid="19" grpId="0"/>
      <p:bldP spid="19" grpId="1"/>
      <p:bldP spid="20" grpId="0"/>
      <p:bldP spid="20" grpId="1"/>
      <p:bldP spid="20" grpId="2"/>
      <p:bldP spid="20" grpId="3"/>
      <p:bldP spid="21" grpId="0"/>
      <p:bldP spid="21" grpId="1"/>
      <p:bldP spid="22" grpId="0"/>
      <p:bldP spid="22" grpId="1"/>
      <p:bldP spid="25" grpId="0"/>
      <p:bldP spid="2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Windows Printing Flexibility</a:t>
            </a:r>
          </a:p>
        </p:txBody>
      </p:sp>
      <p:sp>
        <p:nvSpPr>
          <p:cNvPr id="89091" name="Rectangle 3"/>
          <p:cNvSpPr>
            <a:spLocks noGrp="1" noChangeArrowheads="1"/>
          </p:cNvSpPr>
          <p:nvPr>
            <p:ph type="body" idx="1"/>
          </p:nvPr>
        </p:nvSpPr>
        <p:spPr/>
        <p:txBody>
          <a:bodyPr/>
          <a:lstStyle/>
          <a:p>
            <a:r>
              <a:rPr lang="en-US" dirty="0" smtClean="0"/>
              <a:t>Stand-alone local printing</a:t>
            </a:r>
          </a:p>
          <a:p>
            <a:r>
              <a:rPr lang="en-US" dirty="0" smtClean="0"/>
              <a:t>Printer shared on the network</a:t>
            </a:r>
          </a:p>
          <a:p>
            <a:r>
              <a:rPr lang="en-US" dirty="0" smtClean="0"/>
              <a:t>Print device connected directly to LAN</a:t>
            </a:r>
          </a:p>
          <a:p>
            <a:r>
              <a:rPr lang="en-US" dirty="0" smtClean="0"/>
              <a:t>Create a printer pool (one print server with more than one print device)</a:t>
            </a:r>
          </a:p>
          <a:p>
            <a:r>
              <a:rPr lang="en-US" dirty="0" smtClean="0"/>
              <a:t>Connect multiple printer servers to a single print device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Adding a Local Printer</a:t>
            </a:r>
          </a:p>
        </p:txBody>
      </p:sp>
      <p:sp>
        <p:nvSpPr>
          <p:cNvPr id="91143" name="Rectangle 7"/>
          <p:cNvSpPr>
            <a:spLocks noGrp="1" noChangeArrowheads="1"/>
          </p:cNvSpPr>
          <p:nvPr>
            <p:ph type="body" sz="half" idx="1"/>
          </p:nvPr>
        </p:nvSpPr>
        <p:spPr/>
        <p:txBody>
          <a:bodyPr/>
          <a:lstStyle/>
          <a:p>
            <a:endParaRPr lang="en-US" dirty="0" smtClean="0"/>
          </a:p>
        </p:txBody>
      </p:sp>
      <p:sp>
        <p:nvSpPr>
          <p:cNvPr id="91144" name="Rectangle 8"/>
          <p:cNvSpPr>
            <a:spLocks noGrp="1" noChangeArrowheads="1"/>
          </p:cNvSpPr>
          <p:nvPr>
            <p:ph type="body" sz="half" idx="2"/>
          </p:nvPr>
        </p:nvSpPr>
        <p:spPr/>
        <p:txBody>
          <a:bodyPr/>
          <a:lstStyle/>
          <a:p>
            <a:r>
              <a:rPr lang="en-US" dirty="0" smtClean="0"/>
              <a:t>Most common configuration for home, small business, or workgroups</a:t>
            </a:r>
          </a:p>
          <a:p>
            <a:r>
              <a:rPr lang="en-US" dirty="0" smtClean="0"/>
              <a:t>Local users can print their own jobs</a:t>
            </a:r>
          </a:p>
          <a:p>
            <a:r>
              <a:rPr lang="en-US" dirty="0" smtClean="0"/>
              <a:t>Can share the printer with other network users</a:t>
            </a:r>
          </a:p>
        </p:txBody>
      </p:sp>
      <p:grpSp>
        <p:nvGrpSpPr>
          <p:cNvPr id="91149" name="Group 13"/>
          <p:cNvGrpSpPr>
            <a:grpSpLocks/>
          </p:cNvGrpSpPr>
          <p:nvPr/>
        </p:nvGrpSpPr>
        <p:grpSpPr bwMode="auto">
          <a:xfrm>
            <a:off x="609600" y="3124200"/>
            <a:ext cx="3638550" cy="1581150"/>
            <a:chOff x="384" y="1968"/>
            <a:chExt cx="2292" cy="996"/>
          </a:xfrm>
        </p:grpSpPr>
        <p:sp>
          <p:nvSpPr>
            <p:cNvPr id="91145" name="computr2"/>
            <p:cNvSpPr>
              <a:spLocks noEditPoints="1" noChangeArrowheads="1"/>
            </p:cNvSpPr>
            <p:nvPr/>
          </p:nvSpPr>
          <p:spPr bwMode="auto">
            <a:xfrm>
              <a:off x="384" y="1968"/>
              <a:ext cx="948" cy="996"/>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US"/>
            </a:p>
          </p:txBody>
        </p:sp>
        <p:sp>
          <p:nvSpPr>
            <p:cNvPr id="91146" name="printer2"/>
            <p:cNvSpPr>
              <a:spLocks noEditPoints="1" noChangeArrowheads="1"/>
            </p:cNvSpPr>
            <p:nvPr/>
          </p:nvSpPr>
          <p:spPr bwMode="auto">
            <a:xfrm>
              <a:off x="1680" y="2352"/>
              <a:ext cx="996" cy="522"/>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rgbClr val="FFFFCC"/>
            </a:solidFill>
            <a:ln w="9525">
              <a:solidFill>
                <a:srgbClr val="000000"/>
              </a:solidFill>
              <a:miter lim="800000"/>
              <a:headEnd/>
              <a:tailEnd/>
            </a:ln>
          </p:spPr>
          <p:txBody>
            <a:bodyPr/>
            <a:lstStyle/>
            <a:p>
              <a:endParaRPr lang="en-US"/>
            </a:p>
          </p:txBody>
        </p:sp>
        <p:sp>
          <p:nvSpPr>
            <p:cNvPr id="91148" name="Line 12"/>
            <p:cNvSpPr>
              <a:spLocks noChangeShapeType="1"/>
            </p:cNvSpPr>
            <p:nvPr/>
          </p:nvSpPr>
          <p:spPr bwMode="auto">
            <a:xfrm flipV="1">
              <a:off x="1200" y="2592"/>
              <a:ext cx="480" cy="48"/>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6" name="Rectangle 14"/>
          <p:cNvSpPr>
            <a:spLocks noGrp="1" noChangeArrowheads="1"/>
          </p:cNvSpPr>
          <p:nvPr>
            <p:ph type="title" sz="quarter"/>
          </p:nvPr>
        </p:nvSpPr>
        <p:spPr>
          <a:noFill/>
          <a:ln/>
        </p:spPr>
        <p:txBody>
          <a:bodyPr/>
          <a:lstStyle/>
          <a:p>
            <a:r>
              <a:rPr lang="en-US" dirty="0" smtClean="0">
                <a:effectLst>
                  <a:outerShdw blurRad="38100" dist="38100" dir="2700000" algn="tl">
                    <a:srgbClr val="000000">
                      <a:alpha val="43137"/>
                    </a:srgbClr>
                  </a:outerShdw>
                </a:effectLst>
              </a:rPr>
              <a:t>Add a Local Printer 1</a:t>
            </a:r>
          </a:p>
        </p:txBody>
      </p:sp>
      <p:pic>
        <p:nvPicPr>
          <p:cNvPr id="12290" name="Picture 2"/>
          <p:cNvPicPr>
            <a:picLocks noChangeAspect="1" noChangeArrowheads="1"/>
          </p:cNvPicPr>
          <p:nvPr/>
        </p:nvPicPr>
        <p:blipFill>
          <a:blip r:embed="rId3" cstate="print"/>
          <a:srcRect/>
          <a:stretch>
            <a:fillRect/>
          </a:stretch>
        </p:blipFill>
        <p:spPr bwMode="auto">
          <a:xfrm>
            <a:off x="457200" y="1524000"/>
            <a:ext cx="3362325" cy="24574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2514600" y="2647950"/>
            <a:ext cx="3362325" cy="245745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5" cstate="print"/>
          <a:srcRect/>
          <a:stretch>
            <a:fillRect/>
          </a:stretch>
        </p:blipFill>
        <p:spPr bwMode="auto">
          <a:xfrm>
            <a:off x="5257800" y="3962400"/>
            <a:ext cx="3362325" cy="2457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Add a Local Printer 2</a:t>
            </a:r>
          </a:p>
        </p:txBody>
      </p:sp>
      <p:pic>
        <p:nvPicPr>
          <p:cNvPr id="13314" name="Picture 2"/>
          <p:cNvPicPr>
            <a:picLocks noChangeAspect="1" noChangeArrowheads="1"/>
          </p:cNvPicPr>
          <p:nvPr/>
        </p:nvPicPr>
        <p:blipFill>
          <a:blip r:embed="rId3" cstate="print"/>
          <a:srcRect/>
          <a:stretch>
            <a:fillRect/>
          </a:stretch>
        </p:blipFill>
        <p:spPr bwMode="auto">
          <a:xfrm>
            <a:off x="457200" y="1524000"/>
            <a:ext cx="3219450" cy="235267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cstate="print"/>
          <a:srcRect/>
          <a:stretch>
            <a:fillRect/>
          </a:stretch>
        </p:blipFill>
        <p:spPr bwMode="auto">
          <a:xfrm>
            <a:off x="2743200" y="2571750"/>
            <a:ext cx="3362325" cy="245745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5" cstate="print"/>
          <a:srcRect/>
          <a:stretch>
            <a:fillRect/>
          </a:stretch>
        </p:blipFill>
        <p:spPr bwMode="auto">
          <a:xfrm>
            <a:off x="5248275" y="3943350"/>
            <a:ext cx="3362325" cy="2457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Sharing a Printer</a:t>
            </a:r>
          </a:p>
        </p:txBody>
      </p:sp>
      <p:pic>
        <p:nvPicPr>
          <p:cNvPr id="14338" name="Picture 2"/>
          <p:cNvPicPr>
            <a:picLocks noChangeAspect="1" noChangeArrowheads="1"/>
          </p:cNvPicPr>
          <p:nvPr/>
        </p:nvPicPr>
        <p:blipFill>
          <a:blip r:embed="rId3" cstate="print"/>
          <a:srcRect/>
          <a:stretch>
            <a:fillRect/>
          </a:stretch>
        </p:blipFill>
        <p:spPr bwMode="auto">
          <a:xfrm>
            <a:off x="2290763" y="1543050"/>
            <a:ext cx="4562475" cy="493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Configuring Printer Security</a:t>
            </a:r>
          </a:p>
        </p:txBody>
      </p:sp>
      <p:sp>
        <p:nvSpPr>
          <p:cNvPr id="109572" name="Rectangle 4"/>
          <p:cNvSpPr>
            <a:spLocks noGrp="1" noChangeArrowheads="1"/>
          </p:cNvSpPr>
          <p:nvPr>
            <p:ph type="body" sz="half" idx="1"/>
          </p:nvPr>
        </p:nvSpPr>
        <p:spPr/>
        <p:txBody>
          <a:bodyPr/>
          <a:lstStyle/>
          <a:p>
            <a:r>
              <a:rPr lang="en-US" sz="2800" dirty="0" smtClean="0"/>
              <a:t>When password protected sharing is turned on, users must log on to the computer with a user account that has a password.</a:t>
            </a:r>
          </a:p>
          <a:p>
            <a:r>
              <a:rPr lang="en-US" sz="2800" dirty="0" smtClean="0"/>
              <a:t>Users must have the appropriate permissions to access the printer.</a:t>
            </a:r>
          </a:p>
        </p:txBody>
      </p:sp>
      <p:pic>
        <p:nvPicPr>
          <p:cNvPr id="15362" name="Picture 2"/>
          <p:cNvPicPr>
            <a:picLocks noChangeAspect="1" noChangeArrowheads="1"/>
          </p:cNvPicPr>
          <p:nvPr/>
        </p:nvPicPr>
        <p:blipFill>
          <a:blip r:embed="rId3" cstate="print"/>
          <a:srcRect/>
          <a:stretch>
            <a:fillRect/>
          </a:stretch>
        </p:blipFill>
        <p:spPr bwMode="auto">
          <a:xfrm>
            <a:off x="4400550" y="1714500"/>
            <a:ext cx="4057650" cy="4381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Printer Permissions</a:t>
            </a:r>
          </a:p>
        </p:txBody>
      </p:sp>
      <p:pic>
        <p:nvPicPr>
          <p:cNvPr id="113668" name="Picture 4" descr="printerpermissions"/>
          <p:cNvPicPr>
            <a:picLocks noGrp="1" noChangeAspect="1" noChangeArrowheads="1"/>
          </p:cNvPicPr>
          <p:nvPr>
            <p:ph idx="1"/>
          </p:nvPr>
        </p:nvPicPr>
        <p:blipFill>
          <a:blip r:embed="rId3" cstate="print"/>
          <a:srcRect/>
          <a:stretch>
            <a:fillRect/>
          </a:stretch>
        </p:blipFill>
        <p:spPr>
          <a:xfrm>
            <a:off x="457200" y="1600200"/>
            <a:ext cx="8156575" cy="377983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Managing Documents</a:t>
            </a:r>
          </a:p>
        </p:txBody>
      </p:sp>
      <p:sp>
        <p:nvSpPr>
          <p:cNvPr id="116739" name="Rectangle 3"/>
          <p:cNvSpPr>
            <a:spLocks noGrp="1" noChangeArrowheads="1"/>
          </p:cNvSpPr>
          <p:nvPr>
            <p:ph type="body" idx="1"/>
          </p:nvPr>
        </p:nvSpPr>
        <p:spPr/>
        <p:txBody>
          <a:bodyPr/>
          <a:lstStyle/>
          <a:p>
            <a:r>
              <a:rPr lang="en-US" dirty="0" smtClean="0"/>
              <a:t>Pausing, resuming, restarting, and canceling documents in the print queue</a:t>
            </a:r>
          </a:p>
        </p:txBody>
      </p:sp>
      <p:pic>
        <p:nvPicPr>
          <p:cNvPr id="116740" name="Picture 4" descr="fg06-36"/>
          <p:cNvPicPr>
            <a:picLocks noChangeAspect="1" noChangeArrowheads="1"/>
          </p:cNvPicPr>
          <p:nvPr/>
        </p:nvPicPr>
        <p:blipFill>
          <a:blip r:embed="rId3" cstate="print"/>
          <a:srcRect/>
          <a:stretch>
            <a:fillRect/>
          </a:stretch>
        </p:blipFill>
        <p:spPr bwMode="auto">
          <a:xfrm>
            <a:off x="1219200" y="3200400"/>
            <a:ext cx="6696075" cy="269557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a:ln/>
        </p:spPr>
        <p:txBody>
          <a:bodyPr/>
          <a:lstStyle/>
          <a:p>
            <a:r>
              <a:rPr lang="en-US" dirty="0" smtClean="0">
                <a:effectLst>
                  <a:outerShdw blurRad="38100" dist="38100" dir="2700000" algn="tl">
                    <a:srgbClr val="000000">
                      <a:alpha val="43137"/>
                    </a:srgbClr>
                  </a:outerShdw>
                </a:effectLst>
              </a:rPr>
              <a:t>Managing Printers</a:t>
            </a:r>
          </a:p>
        </p:txBody>
      </p:sp>
      <p:sp>
        <p:nvSpPr>
          <p:cNvPr id="119815" name="Rectangle 7"/>
          <p:cNvSpPr>
            <a:spLocks noGrp="1" noChangeArrowheads="1"/>
          </p:cNvSpPr>
          <p:nvPr>
            <p:ph type="body" sz="half" idx="1"/>
          </p:nvPr>
        </p:nvSpPr>
        <p:spPr/>
        <p:txBody>
          <a:bodyPr/>
          <a:lstStyle/>
          <a:p>
            <a:r>
              <a:rPr lang="en-US" sz="2800" dirty="0" smtClean="0"/>
              <a:t>Printer priority</a:t>
            </a:r>
          </a:p>
          <a:p>
            <a:r>
              <a:rPr lang="en-US" sz="2800" dirty="0" smtClean="0"/>
              <a:t>Scheduling printer access</a:t>
            </a:r>
          </a:p>
          <a:p>
            <a:r>
              <a:rPr lang="en-US" sz="2800" dirty="0" smtClean="0"/>
              <a:t>Creating a Printer Pool</a:t>
            </a:r>
          </a:p>
        </p:txBody>
      </p:sp>
      <p:pic>
        <p:nvPicPr>
          <p:cNvPr id="119814" name="Picture 6" descr="fg06-37"/>
          <p:cNvPicPr>
            <a:picLocks noGrp="1" noChangeAspect="1" noChangeArrowheads="1"/>
          </p:cNvPicPr>
          <p:nvPr>
            <p:ph sz="half" idx="2"/>
          </p:nvPr>
        </p:nvPicPr>
        <p:blipFill>
          <a:blip r:embed="rId3" cstate="print"/>
          <a:srcRect/>
          <a:stretch>
            <a:fillRect/>
          </a:stretch>
        </p:blipFill>
        <p:spPr>
          <a:xfrm>
            <a:off x="4648200" y="1701800"/>
            <a:ext cx="4038600" cy="4521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Permission Architecture</a:t>
            </a:r>
            <a:endParaRPr lang="en-CA" dirty="0"/>
          </a:p>
        </p:txBody>
      </p:sp>
      <p:sp>
        <p:nvSpPr>
          <p:cNvPr id="22530" name="Content Placeholder 2"/>
          <p:cNvSpPr>
            <a:spLocks noGrp="1"/>
          </p:cNvSpPr>
          <p:nvPr>
            <p:ph idx="1"/>
          </p:nvPr>
        </p:nvSpPr>
        <p:spPr/>
        <p:txBody>
          <a:bodyPr/>
          <a:lstStyle/>
          <a:p>
            <a:r>
              <a:rPr lang="en-US" dirty="0" smtClean="0"/>
              <a:t>Access Control List (ACL)</a:t>
            </a:r>
          </a:p>
          <a:p>
            <a:r>
              <a:rPr lang="en-US" dirty="0" smtClean="0"/>
              <a:t>Access Control Entries (ACEs)</a:t>
            </a:r>
          </a:p>
          <a:p>
            <a:r>
              <a:rPr lang="en-US" dirty="0" smtClean="0"/>
              <a:t>Security principal</a:t>
            </a:r>
            <a:endParaRPr lang="en-CA" dirty="0" smtClean="0"/>
          </a:p>
        </p:txBody>
      </p:sp>
      <p:sp>
        <p:nvSpPr>
          <p:cNvPr id="1027" name="File"/>
          <p:cNvSpPr>
            <a:spLocks noEditPoints="1" noChangeArrowheads="1"/>
          </p:cNvSpPr>
          <p:nvPr/>
        </p:nvSpPr>
        <p:spPr bwMode="auto">
          <a:xfrm>
            <a:off x="1905000" y="3810000"/>
            <a:ext cx="2895600" cy="18097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b"/>
          <a:lstStyle/>
          <a:p>
            <a:pPr>
              <a:defRPr/>
            </a:pPr>
            <a:r>
              <a:rPr lang="en-US" dirty="0">
                <a:cs typeface="+mn-cs"/>
              </a:rPr>
              <a:t>Folder</a:t>
            </a:r>
            <a:endParaRPr lang="en-CA" dirty="0">
              <a:cs typeface="+mn-cs"/>
            </a:endParaRPr>
          </a:p>
        </p:txBody>
      </p:sp>
      <p:sp>
        <p:nvSpPr>
          <p:cNvPr id="22533" name="TextBox 6"/>
          <p:cNvSpPr txBox="1">
            <a:spLocks noChangeArrowheads="1"/>
          </p:cNvSpPr>
          <p:nvPr/>
        </p:nvSpPr>
        <p:spPr bwMode="auto">
          <a:xfrm>
            <a:off x="4038648" y="3429101"/>
            <a:ext cx="2362253" cy="1415772"/>
          </a:xfrm>
          <a:prstGeom prst="rect">
            <a:avLst/>
          </a:prstGeom>
          <a:solidFill>
            <a:schemeClr val="bg1"/>
          </a:solidFill>
          <a:ln w="19050">
            <a:solidFill>
              <a:schemeClr val="tx1"/>
            </a:solidFill>
            <a:miter lim="800000"/>
            <a:headEnd/>
            <a:tailEnd/>
          </a:ln>
        </p:spPr>
        <p:txBody>
          <a:bodyPr wrap="square">
            <a:spAutoFit/>
          </a:bodyPr>
          <a:lstStyle/>
          <a:p>
            <a:r>
              <a:rPr lang="en-US" b="1" dirty="0"/>
              <a:t>ACL</a:t>
            </a:r>
          </a:p>
          <a:p>
            <a:r>
              <a:rPr lang="en-US" sz="1600" dirty="0"/>
              <a:t>Sales – Read</a:t>
            </a:r>
          </a:p>
          <a:p>
            <a:r>
              <a:rPr lang="en-US" sz="1600" dirty="0"/>
              <a:t>Managers – Full Control</a:t>
            </a:r>
          </a:p>
          <a:p>
            <a:r>
              <a:rPr lang="en-US" sz="1600" dirty="0" err="1"/>
              <a:t>JSmith</a:t>
            </a:r>
            <a:r>
              <a:rPr lang="en-US" sz="1600" dirty="0"/>
              <a:t> – Deny </a:t>
            </a:r>
            <a:r>
              <a:rPr lang="en-US" sz="1600" dirty="0" smtClean="0"/>
              <a:t>Access</a:t>
            </a:r>
            <a:r>
              <a:rPr lang="en-US" dirty="0" smtClean="0"/>
              <a:t> </a:t>
            </a:r>
            <a:endParaRPr lang="en-US" dirty="0"/>
          </a:p>
          <a:p>
            <a:pPr algn="r"/>
            <a:r>
              <a:rPr lang="en-US" dirty="0"/>
              <a:t> </a:t>
            </a:r>
            <a:endParaRPr lang="en-CA" dirty="0"/>
          </a:p>
        </p:txBody>
      </p:sp>
      <p:sp>
        <p:nvSpPr>
          <p:cNvPr id="8" name="TextBox 7"/>
          <p:cNvSpPr txBox="1"/>
          <p:nvPr/>
        </p:nvSpPr>
        <p:spPr bwMode="auto">
          <a:xfrm>
            <a:off x="6934312" y="3962590"/>
            <a:ext cx="774588" cy="369393"/>
          </a:xfrm>
          <a:prstGeom prst="rect">
            <a:avLst/>
          </a:prstGeo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r">
              <a:defRPr/>
            </a:pPr>
            <a:r>
              <a:rPr lang="en-US" dirty="0">
                <a:solidFill>
                  <a:schemeClr val="bg1"/>
                </a:solidFill>
                <a:cs typeface="+mn-cs"/>
              </a:rPr>
              <a:t>ACEs</a:t>
            </a:r>
            <a:endParaRPr lang="en-CA" dirty="0">
              <a:solidFill>
                <a:schemeClr val="bg1"/>
              </a:solidFill>
              <a:cs typeface="+mn-cs"/>
            </a:endParaRPr>
          </a:p>
        </p:txBody>
      </p:sp>
      <p:cxnSp>
        <p:nvCxnSpPr>
          <p:cNvPr id="22537" name="Straight Arrow Connector 9"/>
          <p:cNvCxnSpPr>
            <a:cxnSpLocks noChangeShapeType="1"/>
            <a:stCxn id="0" idx="1"/>
          </p:cNvCxnSpPr>
          <p:nvPr/>
        </p:nvCxnSpPr>
        <p:spPr bwMode="auto">
          <a:xfrm rot="10800000">
            <a:off x="5410278" y="3810165"/>
            <a:ext cx="1524034" cy="337122"/>
          </a:xfrm>
          <a:prstGeom prst="straightConnector1">
            <a:avLst/>
          </a:prstGeom>
          <a:noFill/>
          <a:ln w="28575" algn="ctr">
            <a:solidFill>
              <a:schemeClr val="tx1"/>
            </a:solidFill>
            <a:round/>
            <a:headEnd/>
            <a:tailEnd type="arrow" w="med" len="med"/>
          </a:ln>
        </p:spPr>
      </p:cxnSp>
      <p:cxnSp>
        <p:nvCxnSpPr>
          <p:cNvPr id="22538" name="Straight Arrow Connector 11"/>
          <p:cNvCxnSpPr>
            <a:cxnSpLocks noChangeShapeType="1"/>
            <a:stCxn id="0" idx="1"/>
          </p:cNvCxnSpPr>
          <p:nvPr/>
        </p:nvCxnSpPr>
        <p:spPr bwMode="auto">
          <a:xfrm rot="10800000">
            <a:off x="6248497" y="4115016"/>
            <a:ext cx="685815" cy="32271"/>
          </a:xfrm>
          <a:prstGeom prst="straightConnector1">
            <a:avLst/>
          </a:prstGeom>
          <a:noFill/>
          <a:ln w="28575" algn="ctr">
            <a:solidFill>
              <a:schemeClr val="tx1"/>
            </a:solidFill>
            <a:round/>
            <a:headEnd/>
            <a:tailEnd type="arrow" w="med" len="med"/>
          </a:ln>
        </p:spPr>
      </p:cxnSp>
      <p:cxnSp>
        <p:nvCxnSpPr>
          <p:cNvPr id="22539" name="Straight Arrow Connector 13"/>
          <p:cNvCxnSpPr>
            <a:cxnSpLocks noChangeShapeType="1"/>
            <a:stCxn id="0" idx="1"/>
          </p:cNvCxnSpPr>
          <p:nvPr/>
        </p:nvCxnSpPr>
        <p:spPr bwMode="auto">
          <a:xfrm rot="10800000" flipV="1">
            <a:off x="6172295" y="4147287"/>
            <a:ext cx="762017" cy="196367"/>
          </a:xfrm>
          <a:prstGeom prst="straightConnector1">
            <a:avLst/>
          </a:prstGeom>
          <a:noFill/>
          <a:ln w="28575" algn="ctr">
            <a:solidFill>
              <a:schemeClr val="tx1"/>
            </a:solidFill>
            <a:round/>
            <a:headEnd/>
            <a:tailEnd type="arrow" w="med" len="med"/>
          </a:ln>
        </p:spPr>
      </p:cxnSp>
      <p:sp>
        <p:nvSpPr>
          <p:cNvPr id="15" name="TextBox 14"/>
          <p:cNvSpPr txBox="1"/>
          <p:nvPr/>
        </p:nvSpPr>
        <p:spPr bwMode="auto">
          <a:xfrm>
            <a:off x="4237378" y="5791695"/>
            <a:ext cx="1967249" cy="369393"/>
          </a:xfrm>
          <a:prstGeom prst="rect">
            <a:avLst/>
          </a:prstGeo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r">
              <a:defRPr/>
            </a:pPr>
            <a:r>
              <a:rPr lang="en-US" dirty="0">
                <a:solidFill>
                  <a:schemeClr val="bg1"/>
                </a:solidFill>
                <a:cs typeface="+mn-cs"/>
              </a:rPr>
              <a:t>Security Principal</a:t>
            </a:r>
            <a:endParaRPr lang="en-CA" dirty="0">
              <a:solidFill>
                <a:schemeClr val="bg1"/>
              </a:solidFill>
              <a:cs typeface="+mn-cs"/>
            </a:endParaRPr>
          </a:p>
        </p:txBody>
      </p:sp>
      <p:cxnSp>
        <p:nvCxnSpPr>
          <p:cNvPr id="22543" name="Straight Arrow Connector 16"/>
          <p:cNvCxnSpPr>
            <a:cxnSpLocks noChangeShapeType="1"/>
            <a:stCxn id="0" idx="0"/>
          </p:cNvCxnSpPr>
          <p:nvPr/>
        </p:nvCxnSpPr>
        <p:spPr bwMode="auto">
          <a:xfrm rot="16200000" flipV="1">
            <a:off x="4210623" y="4781314"/>
            <a:ext cx="1295616" cy="725145"/>
          </a:xfrm>
          <a:prstGeom prst="straightConnector1">
            <a:avLst/>
          </a:prstGeom>
          <a:noFill/>
          <a:ln w="28575" algn="ctr">
            <a:solidFill>
              <a:schemeClr val="tx1"/>
            </a:solidFill>
            <a:round/>
            <a:headEnd/>
            <a:tailEnd type="arrow" w="med" len="med"/>
          </a:ln>
        </p:spPr>
      </p:cxnSp>
      <p:sp>
        <p:nvSpPr>
          <p:cNvPr id="18" name="TextBox 17"/>
          <p:cNvSpPr txBox="1"/>
          <p:nvPr/>
        </p:nvSpPr>
        <p:spPr bwMode="auto">
          <a:xfrm>
            <a:off x="5334076" y="2819400"/>
            <a:ext cx="1326033" cy="369393"/>
          </a:xfrm>
          <a:prstGeom prst="rect">
            <a:avLst/>
          </a:prstGeo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r">
              <a:defRPr/>
            </a:pPr>
            <a:r>
              <a:rPr lang="en-US" dirty="0">
                <a:solidFill>
                  <a:schemeClr val="bg1"/>
                </a:solidFill>
                <a:cs typeface="+mn-cs"/>
              </a:rPr>
              <a:t>Permission</a:t>
            </a:r>
            <a:endParaRPr lang="en-CA" dirty="0">
              <a:solidFill>
                <a:schemeClr val="bg1"/>
              </a:solidFill>
              <a:cs typeface="+mn-cs"/>
            </a:endParaRPr>
          </a:p>
        </p:txBody>
      </p:sp>
      <p:cxnSp>
        <p:nvCxnSpPr>
          <p:cNvPr id="22547" name="Straight Arrow Connector 19"/>
          <p:cNvCxnSpPr>
            <a:cxnSpLocks noChangeShapeType="1"/>
          </p:cNvCxnSpPr>
          <p:nvPr/>
        </p:nvCxnSpPr>
        <p:spPr bwMode="auto">
          <a:xfrm rot="5400000">
            <a:off x="4953029" y="3352905"/>
            <a:ext cx="533489" cy="228605"/>
          </a:xfrm>
          <a:prstGeom prst="straightConnector1">
            <a:avLst/>
          </a:prstGeom>
          <a:noFill/>
          <a:ln w="28575" algn="ctr">
            <a:solidFill>
              <a:schemeClr val="tx1"/>
            </a:solidFill>
            <a:round/>
            <a:headEnd/>
            <a:tailEnd type="arrow" w="med" len="med"/>
          </a:ln>
        </p:spPr>
      </p:cxnSp>
      <p:sp>
        <p:nvSpPr>
          <p:cNvPr id="17" name="TextBox 6"/>
          <p:cNvSpPr txBox="1">
            <a:spLocks noChangeArrowheads="1"/>
          </p:cNvSpPr>
          <p:nvPr/>
        </p:nvSpPr>
        <p:spPr bwMode="auto">
          <a:xfrm>
            <a:off x="4038600" y="3429000"/>
            <a:ext cx="2362253" cy="1415772"/>
          </a:xfrm>
          <a:prstGeom prst="rect">
            <a:avLst/>
          </a:prstGeom>
          <a:solidFill>
            <a:srgbClr val="FFFF00">
              <a:alpha val="40000"/>
            </a:srgbClr>
          </a:solidFill>
          <a:ln w="19050">
            <a:solidFill>
              <a:schemeClr val="tx1"/>
            </a:solidFill>
            <a:miter lim="800000"/>
            <a:headEnd/>
            <a:tailEnd/>
          </a:ln>
        </p:spPr>
        <p:txBody>
          <a:bodyPr wrap="square">
            <a:spAutoFit/>
          </a:bodyPr>
          <a:lstStyle/>
          <a:p>
            <a:r>
              <a:rPr lang="en-US" b="1" dirty="0"/>
              <a:t>ACL</a:t>
            </a:r>
          </a:p>
          <a:p>
            <a:r>
              <a:rPr lang="en-US" sz="1600" dirty="0"/>
              <a:t>Sales – Read</a:t>
            </a:r>
          </a:p>
          <a:p>
            <a:r>
              <a:rPr lang="en-US" sz="1600" dirty="0"/>
              <a:t>Managers – Full Control</a:t>
            </a:r>
          </a:p>
          <a:p>
            <a:r>
              <a:rPr lang="en-US" sz="1600" dirty="0" err="1"/>
              <a:t>JSmith</a:t>
            </a:r>
            <a:r>
              <a:rPr lang="en-US" sz="1600" dirty="0"/>
              <a:t> – Deny </a:t>
            </a:r>
            <a:r>
              <a:rPr lang="en-US" sz="1600" dirty="0" smtClean="0"/>
              <a:t>Access</a:t>
            </a:r>
            <a:r>
              <a:rPr lang="en-US" dirty="0" smtClean="0"/>
              <a:t> </a:t>
            </a:r>
            <a:endParaRPr lang="en-US" dirty="0"/>
          </a:p>
          <a:p>
            <a:pPr algn="r"/>
            <a:r>
              <a:rPr lang="en-US" dirty="0"/>
              <a:t> </a:t>
            </a:r>
            <a:endParaRPr lang="en-CA" dirty="0"/>
          </a:p>
        </p:txBody>
      </p:sp>
      <p:sp>
        <p:nvSpPr>
          <p:cNvPr id="19" name="Rectangle 18"/>
          <p:cNvSpPr/>
          <p:nvPr/>
        </p:nvSpPr>
        <p:spPr bwMode="auto">
          <a:xfrm>
            <a:off x="4038600" y="3733800"/>
            <a:ext cx="1371600" cy="304800"/>
          </a:xfrm>
          <a:prstGeom prst="rect">
            <a:avLst/>
          </a:prstGeom>
          <a:solidFill>
            <a:srgbClr val="0000C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4038600" y="4267200"/>
            <a:ext cx="762000" cy="304800"/>
          </a:xfrm>
          <a:prstGeom prst="rect">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530">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uiExpand="1" build="p"/>
      <p:bldP spid="8" grpId="0" animBg="1"/>
      <p:bldP spid="15" grpId="0" animBg="1"/>
      <p:bldP spid="18" grpId="0" animBg="1"/>
      <p:bldP spid="17"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dirty="0" smtClean="0"/>
              <a:t>Skills Summary</a:t>
            </a:r>
          </a:p>
        </p:txBody>
      </p:sp>
      <p:sp>
        <p:nvSpPr>
          <p:cNvPr id="71682" name="Rectangle 3"/>
          <p:cNvSpPr>
            <a:spLocks noGrp="1" noChangeArrowheads="1"/>
          </p:cNvSpPr>
          <p:nvPr>
            <p:ph type="body" idx="1"/>
          </p:nvPr>
        </p:nvSpPr>
        <p:spPr/>
        <p:txBody>
          <a:bodyPr/>
          <a:lstStyle/>
          <a:p>
            <a:r>
              <a:rPr lang="en-US" sz="2800" dirty="0" smtClean="0"/>
              <a:t>Windows 7 has several sets of permissions, which operate independently of each other, including NTFS permissions, share permissions, registry permissions, and Active Directory permissions.</a:t>
            </a:r>
            <a:endParaRPr lang="en-CA" sz="2800" dirty="0" smtClean="0"/>
          </a:p>
          <a:p>
            <a:r>
              <a:rPr lang="en-US" sz="2800" dirty="0" smtClean="0"/>
              <a:t>NTFS permissions enable you to control access to files and folders by specifying just what tasks individual users can perform on them.</a:t>
            </a:r>
            <a:endParaRPr lang="en-CA" sz="2800" dirty="0" smtClean="0"/>
          </a:p>
          <a:p>
            <a:r>
              <a:rPr lang="en-US" sz="2800" dirty="0" smtClean="0"/>
              <a:t>Share permissions provide rudimentary access control for all of the files on a network share.</a:t>
            </a:r>
            <a:endParaRPr lang="en-C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lstStyle/>
          <a:p>
            <a:r>
              <a:rPr lang="en-US" smtClean="0">
                <a:effectLst/>
              </a:rPr>
              <a:t>Skills Summary (cont.)</a:t>
            </a:r>
          </a:p>
        </p:txBody>
      </p:sp>
      <p:sp>
        <p:nvSpPr>
          <p:cNvPr id="123907" name="Rectangle 3"/>
          <p:cNvSpPr>
            <a:spLocks noGrp="1" noChangeArrowheads="1"/>
          </p:cNvSpPr>
          <p:nvPr>
            <p:ph type="body" idx="1"/>
          </p:nvPr>
        </p:nvSpPr>
        <p:spPr/>
        <p:txBody>
          <a:bodyPr/>
          <a:lstStyle/>
          <a:p>
            <a:r>
              <a:rPr lang="en-US" dirty="0" smtClean="0"/>
              <a:t>The printing architecture in Windows is modular, consisting of the print device, a printer, a print server, and a printer driver.</a:t>
            </a:r>
            <a:endParaRPr lang="en-CA" dirty="0" smtClean="0"/>
          </a:p>
          <a:p>
            <a:r>
              <a:rPr lang="en-US" dirty="0" smtClean="0"/>
              <a:t>A local printer is one that supports a print device directly attached to the computer or attached to the network. </a:t>
            </a:r>
          </a:p>
          <a:p>
            <a:r>
              <a:rPr lang="en-US" dirty="0" smtClean="0"/>
              <a:t>A network printer connects to a shared printer hosted by another computer.</a:t>
            </a:r>
            <a:endParaRPr lang="en-CA" dirty="0" smtClean="0"/>
          </a:p>
          <a:p>
            <a:pPr>
              <a:buFontTx/>
              <a:buNone/>
            </a:pPr>
            <a:endParaRPr lang="en-CA" dirty="0" smtClean="0"/>
          </a:p>
          <a:p>
            <a:pPr eaLnBrk="1" hangingPunct="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Permission Architecture</a:t>
            </a:r>
            <a:endParaRPr lang="en-US" dirty="0"/>
          </a:p>
        </p:txBody>
      </p:sp>
      <p:sp>
        <p:nvSpPr>
          <p:cNvPr id="3" name="Content Placeholder 2"/>
          <p:cNvSpPr>
            <a:spLocks noGrp="1"/>
          </p:cNvSpPr>
          <p:nvPr>
            <p:ph idx="1"/>
          </p:nvPr>
        </p:nvSpPr>
        <p:spPr/>
        <p:txBody>
          <a:bodyPr/>
          <a:lstStyle/>
          <a:p>
            <a:r>
              <a:rPr lang="en-US" dirty="0" smtClean="0"/>
              <a:t>It is crucial to understand that, in all of the Windows operating systems, permissions are stored as part of the element being protected, not the security principal (user or Group) being granted access.</a:t>
            </a:r>
          </a:p>
          <a:p>
            <a:r>
              <a:rPr lang="en-US" sz="2800" dirty="0" smtClean="0"/>
              <a:t>when you grant a user the NTFS permissions needed to access a file, the ACE you </a:t>
            </a:r>
            <a:r>
              <a:rPr lang="en-US" sz="2800" dirty="0" err="1" smtClean="0"/>
              <a:t>creare</a:t>
            </a:r>
            <a:r>
              <a:rPr lang="en-US" sz="2800" dirty="0" smtClean="0"/>
              <a:t> is stored in the file's ACL; it is not part of the user account. You can move the file to a different location, and its permissions go with it.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Security Tab</a:t>
            </a:r>
            <a:endParaRPr lang="en-CA" dirty="0"/>
          </a:p>
        </p:txBody>
      </p:sp>
      <p:pic>
        <p:nvPicPr>
          <p:cNvPr id="1026" name="Picture 2"/>
          <p:cNvPicPr>
            <a:picLocks noChangeAspect="1" noChangeArrowheads="1"/>
          </p:cNvPicPr>
          <p:nvPr/>
        </p:nvPicPr>
        <p:blipFill>
          <a:blip r:embed="rId3" cstate="print"/>
          <a:srcRect/>
          <a:stretch>
            <a:fillRect/>
          </a:stretch>
        </p:blipFill>
        <p:spPr bwMode="auto">
          <a:xfrm>
            <a:off x="2767013" y="1666875"/>
            <a:ext cx="3609975" cy="4657725"/>
          </a:xfrm>
          <a:prstGeom prst="rect">
            <a:avLst/>
          </a:prstGeom>
          <a:noFill/>
          <a:ln w="9525">
            <a:noFill/>
            <a:miter lim="800000"/>
            <a:headEnd/>
            <a:tailEnd/>
          </a:ln>
          <a:effectLst/>
        </p:spPr>
      </p:pic>
      <p:sp>
        <p:nvSpPr>
          <p:cNvPr id="4" name="TextBox 3"/>
          <p:cNvSpPr txBox="1"/>
          <p:nvPr/>
        </p:nvSpPr>
        <p:spPr>
          <a:xfrm>
            <a:off x="384747" y="1600200"/>
            <a:ext cx="2206053" cy="830997"/>
          </a:xfrm>
          <a:prstGeom prst="rect">
            <a:avLst/>
          </a:prstGeom>
          <a:noFill/>
        </p:spPr>
        <p:txBody>
          <a:bodyPr wrap="none" rtlCol="0">
            <a:spAutoFit/>
          </a:bodyPr>
          <a:lstStyle/>
          <a:p>
            <a:r>
              <a:rPr lang="en-US" sz="2400" dirty="0" smtClean="0"/>
              <a:t>element being </a:t>
            </a:r>
          </a:p>
          <a:p>
            <a:r>
              <a:rPr lang="en-US" sz="2400" dirty="0" smtClean="0"/>
              <a:t>protected</a:t>
            </a:r>
            <a:endParaRPr lang="en-US" sz="2400" dirty="0"/>
          </a:p>
        </p:txBody>
      </p:sp>
      <p:cxnSp>
        <p:nvCxnSpPr>
          <p:cNvPr id="8" name="Straight Arrow Connector 7"/>
          <p:cNvCxnSpPr/>
          <p:nvPr/>
        </p:nvCxnSpPr>
        <p:spPr bwMode="auto">
          <a:xfrm>
            <a:off x="2438400" y="1828800"/>
            <a:ext cx="3810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Rectangle 11"/>
          <p:cNvSpPr/>
          <p:nvPr/>
        </p:nvSpPr>
        <p:spPr>
          <a:xfrm>
            <a:off x="6934200" y="2667000"/>
            <a:ext cx="1584325" cy="830997"/>
          </a:xfrm>
          <a:prstGeom prst="rect">
            <a:avLst/>
          </a:prstGeom>
        </p:spPr>
        <p:txBody>
          <a:bodyPr wrap="square">
            <a:spAutoFit/>
          </a:bodyPr>
          <a:lstStyle/>
          <a:p>
            <a:pPr lvl="0"/>
            <a:r>
              <a:rPr lang="en-US" sz="2400" dirty="0" smtClean="0">
                <a:solidFill>
                  <a:srgbClr val="000000"/>
                </a:solidFill>
              </a:rPr>
              <a:t>security principals</a:t>
            </a:r>
            <a:endParaRPr lang="en-US" sz="2400" dirty="0">
              <a:solidFill>
                <a:srgbClr val="000000"/>
              </a:solidFill>
            </a:endParaRPr>
          </a:p>
        </p:txBody>
      </p:sp>
      <p:cxnSp>
        <p:nvCxnSpPr>
          <p:cNvPr id="14" name="Straight Arrow Connector 13"/>
          <p:cNvCxnSpPr/>
          <p:nvPr/>
        </p:nvCxnSpPr>
        <p:spPr bwMode="auto">
          <a:xfrm rot="10800000">
            <a:off x="6096000" y="3124200"/>
            <a:ext cx="8382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TextBox 15"/>
          <p:cNvSpPr txBox="1"/>
          <p:nvPr/>
        </p:nvSpPr>
        <p:spPr>
          <a:xfrm>
            <a:off x="6858000" y="4338935"/>
            <a:ext cx="1829347" cy="461665"/>
          </a:xfrm>
          <a:prstGeom prst="rect">
            <a:avLst/>
          </a:prstGeom>
          <a:noFill/>
        </p:spPr>
        <p:txBody>
          <a:bodyPr wrap="none" rtlCol="0">
            <a:spAutoFit/>
          </a:bodyPr>
          <a:lstStyle/>
          <a:p>
            <a:r>
              <a:rPr lang="en-US" sz="2400" dirty="0" smtClean="0"/>
              <a:t>permissions</a:t>
            </a:r>
            <a:endParaRPr lang="en-US" sz="2400" dirty="0"/>
          </a:p>
        </p:txBody>
      </p:sp>
      <p:cxnSp>
        <p:nvCxnSpPr>
          <p:cNvPr id="17" name="Straight Arrow Connector 16"/>
          <p:cNvCxnSpPr/>
          <p:nvPr/>
        </p:nvCxnSpPr>
        <p:spPr bwMode="auto">
          <a:xfrm rot="10800000">
            <a:off x="5334000" y="4572000"/>
            <a:ext cx="14478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Standard and Special Permissions</a:t>
            </a:r>
            <a:endParaRPr lang="en-CA" dirty="0"/>
          </a:p>
        </p:txBody>
      </p:sp>
      <p:sp>
        <p:nvSpPr>
          <p:cNvPr id="26626" name="Content Placeholder 2"/>
          <p:cNvSpPr>
            <a:spLocks noGrp="1"/>
          </p:cNvSpPr>
          <p:nvPr>
            <p:ph idx="1"/>
          </p:nvPr>
        </p:nvSpPr>
        <p:spPr/>
        <p:txBody>
          <a:bodyPr/>
          <a:lstStyle/>
          <a:p>
            <a:r>
              <a:rPr lang="en-US" dirty="0" smtClean="0"/>
              <a:t>Permissions allow you to grant specific degrees of access to security principals (granular).</a:t>
            </a:r>
          </a:p>
          <a:p>
            <a:r>
              <a:rPr lang="en-US" dirty="0" smtClean="0"/>
              <a:t>Preconfigured permission combinations are called </a:t>
            </a:r>
            <a:r>
              <a:rPr lang="en-US" b="1" dirty="0" smtClean="0"/>
              <a:t>Standard Permissions.</a:t>
            </a:r>
          </a:p>
          <a:p>
            <a:r>
              <a:rPr lang="en-US" b="1" dirty="0" smtClean="0"/>
              <a:t>Special Permissions </a:t>
            </a:r>
            <a:r>
              <a:rPr lang="en-US" dirty="0" smtClean="0"/>
              <a:t>are more granular and can be applied individually, but are rarely used.</a:t>
            </a: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Advanced Security Settings Dialog Box</a:t>
            </a:r>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1533525" y="1714500"/>
            <a:ext cx="6076950" cy="461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2618</Words>
  <Application>Microsoft Office PowerPoint</Application>
  <PresentationFormat>On-screen Show (4:3)</PresentationFormat>
  <Paragraphs>308</Paragraphs>
  <Slides>51</Slides>
  <Notes>44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Custom Design</vt:lpstr>
      <vt:lpstr>Sharing Resources</vt:lpstr>
      <vt:lpstr>Objectives</vt:lpstr>
      <vt:lpstr>Permissions</vt:lpstr>
      <vt:lpstr>Managing Permissions</vt:lpstr>
      <vt:lpstr>Windows Permission Architecture</vt:lpstr>
      <vt:lpstr>Windows Permission Architecture</vt:lpstr>
      <vt:lpstr>The Security Tab</vt:lpstr>
      <vt:lpstr>Standard and Special Permissions</vt:lpstr>
      <vt:lpstr>Advanced Security Settings Dialog Box</vt:lpstr>
      <vt:lpstr>Allowing and Denying Permissions</vt:lpstr>
      <vt:lpstr>Inheriting Permissions</vt:lpstr>
      <vt:lpstr>Inheriting Permissions</vt:lpstr>
      <vt:lpstr>Preventing Permission Inheritance </vt:lpstr>
      <vt:lpstr>Copying and Moving NTFS FIles</vt:lpstr>
      <vt:lpstr>Effective Permissions</vt:lpstr>
      <vt:lpstr>Allow Permissions</vt:lpstr>
      <vt:lpstr>PowerPoint Presentation</vt:lpstr>
      <vt:lpstr>PowerPoint Presentation</vt:lpstr>
      <vt:lpstr>Effective Permissions Tab</vt:lpstr>
      <vt:lpstr>Managing NTFS Permissions</vt:lpstr>
      <vt:lpstr>Assigning Standard NTFS Permissions</vt:lpstr>
      <vt:lpstr>NTFS Standard Permissions – Full Control</vt:lpstr>
      <vt:lpstr>NTFS Standard Permissions – Modify</vt:lpstr>
      <vt:lpstr>NTFS Standard Permissions – Read &amp; Execute</vt:lpstr>
      <vt:lpstr>NTFS Standard Permissions – List Folder</vt:lpstr>
      <vt:lpstr>NTFS Standard Permissions – Read</vt:lpstr>
      <vt:lpstr>NTFS Standard Permissions – Write</vt:lpstr>
      <vt:lpstr>Assigning Special NTFS Permissions</vt:lpstr>
      <vt:lpstr>Resource Ownership</vt:lpstr>
      <vt:lpstr>Sharing Files and Folders</vt:lpstr>
      <vt:lpstr>Folder Sharing in Windows 7</vt:lpstr>
      <vt:lpstr>Sharing with Homegroups</vt:lpstr>
      <vt:lpstr>Creating a Homegroup</vt:lpstr>
      <vt:lpstr>Working with Homegroups</vt:lpstr>
      <vt:lpstr>Sharing the Public Folder</vt:lpstr>
      <vt:lpstr>Any Folder Sharing</vt:lpstr>
      <vt:lpstr>Managing Share Permissions</vt:lpstr>
      <vt:lpstr>Combining Share and NTFS Permissions</vt:lpstr>
      <vt:lpstr>Working with Printers</vt:lpstr>
      <vt:lpstr>Windows Print Architecture</vt:lpstr>
      <vt:lpstr>Windows Printing Flexibility</vt:lpstr>
      <vt:lpstr>Adding a Local Printer</vt:lpstr>
      <vt:lpstr>Add a Local Printer 1</vt:lpstr>
      <vt:lpstr>Add a Local Printer 2</vt:lpstr>
      <vt:lpstr>Sharing a Printer</vt:lpstr>
      <vt:lpstr>Configuring Printer Security</vt:lpstr>
      <vt:lpstr>Printer Permissions</vt:lpstr>
      <vt:lpstr>Managing Documents</vt:lpstr>
      <vt:lpstr>Managing Printers</vt:lpstr>
      <vt:lpstr>Skills Summary</vt:lpstr>
      <vt:lpstr>Skills Summary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70-680_Lesson02</dc:title>
  <dc:subject>Installing Windows 7</dc:subject>
  <dc:creator>Katherine James</dc:creator>
  <cp:lastModifiedBy>jbputz</cp:lastModifiedBy>
  <cp:revision>401</cp:revision>
  <dcterms:created xsi:type="dcterms:W3CDTF">2007-01-10T19:14:18Z</dcterms:created>
  <dcterms:modified xsi:type="dcterms:W3CDTF">2012-01-23T14:57:30Z</dcterms:modified>
</cp:coreProperties>
</file>